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media/media1.mp3" ContentType="audio/unknown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9" name="Shape 15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 y fecha"/>
          <p:cNvSpPr txBox="1"/>
          <p:nvPr>
            <p:ph type="body" sz="quarter" idx="21" hasCustomPrompt="1"/>
          </p:nvPr>
        </p:nvSpPr>
        <p:spPr>
          <a:xfrm>
            <a:off x="4030265" y="12174593"/>
            <a:ext cx="16323471" cy="648365"/>
          </a:xfrm>
          <a:prstGeom prst="rect">
            <a:avLst/>
          </a:prstGeom>
        </p:spPr>
        <p:txBody>
          <a:bodyPr lIns="71437" tIns="71437" rIns="71437" bIns="71437" anchor="b"/>
          <a:lstStyle>
            <a:lvl1pPr>
              <a:defRPr sz="3200"/>
            </a:lvl1pPr>
          </a:lstStyle>
          <a:p>
            <a:pPr/>
            <a:r>
              <a:t>Autor y fecha</a:t>
            </a:r>
          </a:p>
        </p:txBody>
      </p:sp>
      <p:sp>
        <p:nvSpPr>
          <p:cNvPr id="12" name="Título de presentación"/>
          <p:cNvSpPr txBox="1"/>
          <p:nvPr>
            <p:ph type="title" hasCustomPrompt="1"/>
          </p:nvPr>
        </p:nvSpPr>
        <p:spPr>
          <a:xfrm>
            <a:off x="4030265" y="2607468"/>
            <a:ext cx="16325237" cy="4643439"/>
          </a:xfrm>
          <a:prstGeom prst="rect">
            <a:avLst/>
          </a:prstGeom>
        </p:spPr>
        <p:txBody>
          <a:bodyPr lIns="71437" tIns="71437" rIns="71437" bIns="71437"/>
          <a:lstStyle>
            <a:lvl1pPr defTabSz="2438339">
              <a:defRPr spc="-228" sz="11400"/>
            </a:lvl1pPr>
          </a:lstStyle>
          <a:p>
            <a:pPr/>
            <a:r>
              <a:t>Título de presentación</a:t>
            </a:r>
          </a:p>
        </p:txBody>
      </p:sp>
      <p:sp>
        <p:nvSpPr>
          <p:cNvPr id="13" name="Nivel de texto 1…"/>
          <p:cNvSpPr txBox="1"/>
          <p:nvPr>
            <p:ph type="body" sz="quarter" idx="1" hasCustomPrompt="1"/>
          </p:nvPr>
        </p:nvSpPr>
        <p:spPr>
          <a:xfrm>
            <a:off x="4030265" y="7179468"/>
            <a:ext cx="16323470" cy="2048062"/>
          </a:xfrm>
          <a:prstGeom prst="rect">
            <a:avLst/>
          </a:prstGeom>
        </p:spPr>
        <p:txBody>
          <a:bodyPr lIns="71437" tIns="71437" rIns="71437" bIns="71437"/>
          <a:lstStyle>
            <a:lvl1pPr>
              <a:defRPr sz="5200"/>
            </a:lvl1pPr>
            <a:lvl2pPr>
              <a:defRPr sz="5200"/>
            </a:lvl2pPr>
            <a:lvl3pPr>
              <a:defRPr sz="5200"/>
            </a:lvl3pPr>
            <a:lvl4pPr>
              <a:defRPr sz="5200"/>
            </a:lvl4pPr>
            <a:lvl5pPr>
              <a:defRPr sz="5200"/>
            </a:lvl5pPr>
          </a:lstStyle>
          <a:p>
            <a:pPr/>
            <a:r>
              <a:t>Subtítulo de presentación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Número de diapositiva"/>
          <p:cNvSpPr txBox="1"/>
          <p:nvPr>
            <p:ph type="sldNum" sz="quarter" idx="2"/>
          </p:nvPr>
        </p:nvSpPr>
        <p:spPr>
          <a:xfrm>
            <a:off x="11987110" y="12954297"/>
            <a:ext cx="409780" cy="415875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cl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Nivel de texto 1…"/>
          <p:cNvSpPr txBox="1"/>
          <p:nvPr>
            <p:ph type="body" sz="quarter" idx="1" hasCustomPrompt="1"/>
          </p:nvPr>
        </p:nvSpPr>
        <p:spPr>
          <a:xfrm>
            <a:off x="4030265" y="5018484"/>
            <a:ext cx="16323470" cy="3681265"/>
          </a:xfrm>
          <a:prstGeom prst="rect">
            <a:avLst/>
          </a:prstGeom>
        </p:spPr>
        <p:txBody>
          <a:bodyPr lIns="71437" tIns="71437" rIns="71437" bIns="71437" anchor="ctr"/>
          <a:lstStyle>
            <a:lvl1pPr algn="ctr" defTabSz="2438339">
              <a:lnSpc>
                <a:spcPct val="80000"/>
              </a:lnSpc>
              <a:defRPr b="0" spc="-228" sz="11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algn="ctr" defTabSz="2438339">
              <a:lnSpc>
                <a:spcPct val="80000"/>
              </a:lnSpc>
              <a:defRPr b="0" spc="-228" sz="11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algn="ctr" defTabSz="2438339">
              <a:lnSpc>
                <a:spcPct val="80000"/>
              </a:lnSpc>
              <a:defRPr b="0" spc="-228" sz="11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algn="ctr" defTabSz="2438339">
              <a:lnSpc>
                <a:spcPct val="80000"/>
              </a:lnSpc>
              <a:defRPr b="0" spc="-228" sz="11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algn="ctr" defTabSz="2438339">
              <a:lnSpc>
                <a:spcPct val="80000"/>
              </a:lnSpc>
              <a:defRPr b="0" spc="-228" sz="11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Declaración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Número de diapositiva"/>
          <p:cNvSpPr txBox="1"/>
          <p:nvPr>
            <p:ph type="sldNum" sz="quarter" idx="2"/>
          </p:nvPr>
        </p:nvSpPr>
        <p:spPr>
          <a:xfrm>
            <a:off x="11982348" y="12954297"/>
            <a:ext cx="409779" cy="415875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Hecho (gra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Información del hecho"/>
          <p:cNvSpPr txBox="1"/>
          <p:nvPr>
            <p:ph type="body" sz="quarter" idx="21" hasCustomPrompt="1"/>
          </p:nvPr>
        </p:nvSpPr>
        <p:spPr>
          <a:xfrm>
            <a:off x="4030265" y="8732784"/>
            <a:ext cx="16323468" cy="94472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2438339">
              <a:defRPr sz="5200"/>
            </a:lvl1pPr>
          </a:lstStyle>
          <a:p>
            <a:pPr/>
            <a:r>
              <a:t>Información del hecho</a:t>
            </a:r>
          </a:p>
        </p:txBody>
      </p:sp>
      <p:sp>
        <p:nvSpPr>
          <p:cNvPr id="107" name="Nivel de texto 1…"/>
          <p:cNvSpPr txBox="1"/>
          <p:nvPr>
            <p:ph type="body" sz="half" idx="1" hasCustomPrompt="1"/>
          </p:nvPr>
        </p:nvSpPr>
        <p:spPr>
          <a:xfrm>
            <a:off x="4030265" y="1404937"/>
            <a:ext cx="16323470" cy="7327848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2438339">
              <a:lnSpc>
                <a:spcPct val="80000"/>
              </a:lnSpc>
              <a:defRPr spc="-246" sz="24600"/>
            </a:lvl1pPr>
            <a:lvl2pPr algn="ctr" defTabSz="2438339">
              <a:lnSpc>
                <a:spcPct val="80000"/>
              </a:lnSpc>
              <a:defRPr spc="-246" sz="24600"/>
            </a:lvl2pPr>
            <a:lvl3pPr algn="ctr" defTabSz="2438339">
              <a:lnSpc>
                <a:spcPct val="80000"/>
              </a:lnSpc>
              <a:defRPr spc="-246" sz="24600"/>
            </a:lvl3pPr>
            <a:lvl4pPr algn="ctr" defTabSz="2438339">
              <a:lnSpc>
                <a:spcPct val="80000"/>
              </a:lnSpc>
              <a:defRPr spc="-246" sz="24600"/>
            </a:lvl4pPr>
            <a:lvl5pPr algn="ctr" defTabSz="2438339">
              <a:lnSpc>
                <a:spcPct val="80000"/>
              </a:lnSpc>
              <a:defRPr spc="-246" sz="246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Número de diapositiva"/>
          <p:cNvSpPr txBox="1"/>
          <p:nvPr>
            <p:ph type="sldNum" sz="quarter" idx="2"/>
          </p:nvPr>
        </p:nvSpPr>
        <p:spPr>
          <a:xfrm>
            <a:off x="11982348" y="12954297"/>
            <a:ext cx="409779" cy="415875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Nivel de texto 1…"/>
          <p:cNvSpPr txBox="1"/>
          <p:nvPr>
            <p:ph type="body" sz="quarter" idx="1" hasCustomPrompt="1"/>
          </p:nvPr>
        </p:nvSpPr>
        <p:spPr>
          <a:xfrm>
            <a:off x="4083843" y="5232796"/>
            <a:ext cx="16216314" cy="3268267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42937" indent="-482203" defTabSz="2438339">
              <a:lnSpc>
                <a:spcPct val="90000"/>
              </a:lnSpc>
              <a:defRPr b="0" spc="-168" sz="8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42937" indent="-25003" defTabSz="2438339">
              <a:lnSpc>
                <a:spcPct val="90000"/>
              </a:lnSpc>
              <a:defRPr b="0" spc="-168" sz="8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42937" indent="432196" defTabSz="2438339">
              <a:lnSpc>
                <a:spcPct val="90000"/>
              </a:lnSpc>
              <a:defRPr b="0" spc="-168" sz="8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42937" indent="889396" defTabSz="2438339">
              <a:lnSpc>
                <a:spcPct val="90000"/>
              </a:lnSpc>
              <a:defRPr b="0" spc="-168" sz="8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42937" indent="1346596" defTabSz="2438339">
              <a:lnSpc>
                <a:spcPct val="90000"/>
              </a:lnSpc>
              <a:defRPr b="0" spc="-168" sz="8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“Frase celebre”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6" name="Atribución"/>
          <p:cNvSpPr txBox="1"/>
          <p:nvPr>
            <p:ph type="body" sz="quarter" idx="21" hasCustomPrompt="1"/>
          </p:nvPr>
        </p:nvSpPr>
        <p:spPr>
          <a:xfrm>
            <a:off x="4762500" y="9036843"/>
            <a:ext cx="15537657" cy="648365"/>
          </a:xfrm>
          <a:prstGeom prst="rect">
            <a:avLst/>
          </a:prstGeom>
        </p:spPr>
        <p:txBody>
          <a:bodyPr lIns="71437" tIns="71437" rIns="71437" bIns="71437"/>
          <a:lstStyle>
            <a:lvl1pPr>
              <a:defRPr sz="3200"/>
            </a:lvl1pPr>
          </a:lstStyle>
          <a:p>
            <a:pPr/>
            <a:r>
              <a:t>Atribución</a:t>
            </a:r>
          </a:p>
        </p:txBody>
      </p:sp>
      <p:sp>
        <p:nvSpPr>
          <p:cNvPr id="117" name="Número de diapositiva"/>
          <p:cNvSpPr txBox="1"/>
          <p:nvPr>
            <p:ph type="sldNum" sz="quarter" idx="2"/>
          </p:nvPr>
        </p:nvSpPr>
        <p:spPr>
          <a:xfrm>
            <a:off x="11982348" y="12954297"/>
            <a:ext cx="409779" cy="415875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n"/>
          <p:cNvSpPr/>
          <p:nvPr>
            <p:ph type="pic" idx="21"/>
          </p:nvPr>
        </p:nvSpPr>
        <p:spPr>
          <a:xfrm>
            <a:off x="119062" y="966878"/>
            <a:ext cx="15701049" cy="1177578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Imagen"/>
          <p:cNvSpPr/>
          <p:nvPr>
            <p:ph type="pic" sz="quarter" idx="22"/>
          </p:nvPr>
        </p:nvSpPr>
        <p:spPr>
          <a:xfrm>
            <a:off x="12325945" y="410765"/>
            <a:ext cx="8072438" cy="645795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Imagen"/>
          <p:cNvSpPr/>
          <p:nvPr>
            <p:ph type="pic" idx="23"/>
          </p:nvPr>
        </p:nvSpPr>
        <p:spPr>
          <a:xfrm>
            <a:off x="10057804" y="3866554"/>
            <a:ext cx="11162111" cy="1299132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Número de diapositiva"/>
          <p:cNvSpPr txBox="1"/>
          <p:nvPr>
            <p:ph type="sldNum" sz="quarter" idx="2"/>
          </p:nvPr>
        </p:nvSpPr>
        <p:spPr>
          <a:xfrm>
            <a:off x="11982348" y="12954297"/>
            <a:ext cx="409779" cy="415875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886640052_3195x2556.jpeg"/>
          <p:cNvSpPr/>
          <p:nvPr>
            <p:ph type="pic" idx="21"/>
          </p:nvPr>
        </p:nvSpPr>
        <p:spPr>
          <a:xfrm>
            <a:off x="1619250" y="-1482329"/>
            <a:ext cx="20288250" cy="162306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Número de diapositiva"/>
          <p:cNvSpPr txBox="1"/>
          <p:nvPr>
            <p:ph type="sldNum" sz="quarter" idx="2"/>
          </p:nvPr>
        </p:nvSpPr>
        <p:spPr>
          <a:xfrm>
            <a:off x="11987110" y="12954297"/>
            <a:ext cx="409780" cy="415875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úmero de diapositiva"/>
          <p:cNvSpPr txBox="1"/>
          <p:nvPr>
            <p:ph type="sldNum" sz="quarter" idx="2"/>
          </p:nvPr>
        </p:nvSpPr>
        <p:spPr>
          <a:xfrm>
            <a:off x="11982348" y="12954297"/>
            <a:ext cx="409779" cy="415875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Autor y fecha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3600"/>
            </a:lvl1pPr>
          </a:lstStyle>
          <a:p>
            <a:pPr/>
            <a:r>
              <a:t>Autor y fecha</a:t>
            </a:r>
          </a:p>
        </p:txBody>
      </p:sp>
      <p:sp>
        <p:nvSpPr>
          <p:cNvPr id="150" name="Título de presentación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de presentación</a:t>
            </a:r>
          </a:p>
        </p:txBody>
      </p:sp>
      <p:sp>
        <p:nvSpPr>
          <p:cNvPr id="151" name="Nivel de texto 1…"/>
          <p:cNvSpPr txBox="1"/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Subtítulo de presentación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52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n"/>
          <p:cNvSpPr/>
          <p:nvPr>
            <p:ph type="pic" idx="21"/>
          </p:nvPr>
        </p:nvSpPr>
        <p:spPr>
          <a:xfrm>
            <a:off x="2518171" y="-1287976"/>
            <a:ext cx="25081385" cy="1502183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Título de presentación"/>
          <p:cNvSpPr txBox="1"/>
          <p:nvPr>
            <p:ph type="title" hasCustomPrompt="1"/>
          </p:nvPr>
        </p:nvSpPr>
        <p:spPr>
          <a:xfrm>
            <a:off x="4030265" y="7286625"/>
            <a:ext cx="16323470" cy="4643438"/>
          </a:xfrm>
          <a:prstGeom prst="rect">
            <a:avLst/>
          </a:prstGeom>
        </p:spPr>
        <p:txBody>
          <a:bodyPr lIns="71437" tIns="71437" rIns="71437" bIns="71437"/>
          <a:lstStyle>
            <a:lvl1pPr defTabSz="2438339">
              <a:defRPr spc="-228" sz="11400"/>
            </a:lvl1pPr>
          </a:lstStyle>
          <a:p>
            <a:pPr/>
            <a:r>
              <a:t>Título de presentación</a:t>
            </a:r>
          </a:p>
        </p:txBody>
      </p:sp>
      <p:sp>
        <p:nvSpPr>
          <p:cNvPr id="23" name="Nivel de texto 1…"/>
          <p:cNvSpPr txBox="1"/>
          <p:nvPr>
            <p:ph type="body" sz="quarter" idx="1" hasCustomPrompt="1"/>
          </p:nvPr>
        </p:nvSpPr>
        <p:spPr>
          <a:xfrm>
            <a:off x="4030265" y="11858625"/>
            <a:ext cx="16323470" cy="969988"/>
          </a:xfrm>
          <a:prstGeom prst="rect">
            <a:avLst/>
          </a:prstGeom>
        </p:spPr>
        <p:txBody>
          <a:bodyPr lIns="71437" tIns="71437" rIns="71437" bIns="71437"/>
          <a:lstStyle>
            <a:lvl1pPr>
              <a:defRPr sz="5200"/>
            </a:lvl1pPr>
            <a:lvl2pPr>
              <a:defRPr sz="5200"/>
            </a:lvl2pPr>
            <a:lvl3pPr>
              <a:defRPr sz="5200"/>
            </a:lvl3pPr>
            <a:lvl4pPr>
              <a:defRPr sz="5200"/>
            </a:lvl4pPr>
            <a:lvl5pPr>
              <a:defRPr sz="5200"/>
            </a:lvl5pPr>
          </a:lstStyle>
          <a:p>
            <a:pPr/>
            <a:r>
              <a:t>Subtítulo de presentación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Autor y fecha"/>
          <p:cNvSpPr txBox="1"/>
          <p:nvPr>
            <p:ph type="body" sz="quarter" idx="22" hasCustomPrompt="1"/>
          </p:nvPr>
        </p:nvSpPr>
        <p:spPr>
          <a:xfrm>
            <a:off x="4030265" y="803671"/>
            <a:ext cx="16323471" cy="648365"/>
          </a:xfrm>
          <a:prstGeom prst="rect">
            <a:avLst/>
          </a:prstGeom>
        </p:spPr>
        <p:txBody>
          <a:bodyPr lIns="71437" tIns="71437" rIns="71437" bIns="71437"/>
          <a:lstStyle>
            <a:lvl1pPr>
              <a:defRPr sz="3200"/>
            </a:lvl1pPr>
          </a:lstStyle>
          <a:p>
            <a:pPr/>
            <a:r>
              <a:t>Autor y fecha</a:t>
            </a:r>
          </a:p>
        </p:txBody>
      </p:sp>
      <p:sp>
        <p:nvSpPr>
          <p:cNvPr id="25" name="Número de diapositiva"/>
          <p:cNvSpPr txBox="1"/>
          <p:nvPr>
            <p:ph type="sldNum" sz="quarter" idx="2"/>
          </p:nvPr>
        </p:nvSpPr>
        <p:spPr>
          <a:xfrm>
            <a:off x="11982253" y="12954297"/>
            <a:ext cx="409779" cy="415875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eg"/>
          <p:cNvSpPr/>
          <p:nvPr>
            <p:ph type="pic" sz="half" idx="21"/>
          </p:nvPr>
        </p:nvSpPr>
        <p:spPr>
          <a:xfrm>
            <a:off x="10528025" y="696515"/>
            <a:ext cx="10608470" cy="1234695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Nivel de texto 1…"/>
          <p:cNvSpPr txBox="1"/>
          <p:nvPr>
            <p:ph type="body" sz="quarter" idx="1" hasCustomPrompt="1"/>
          </p:nvPr>
        </p:nvSpPr>
        <p:spPr>
          <a:xfrm>
            <a:off x="4030265" y="7036593"/>
            <a:ext cx="7179470" cy="5687672"/>
          </a:xfrm>
          <a:prstGeom prst="rect">
            <a:avLst/>
          </a:prstGeom>
        </p:spPr>
        <p:txBody>
          <a:bodyPr lIns="71437" tIns="71437" rIns="71437" bIns="71437"/>
          <a:lstStyle>
            <a:lvl1pPr>
              <a:defRPr sz="5200"/>
            </a:lvl1pPr>
            <a:lvl2pPr>
              <a:defRPr sz="5200"/>
            </a:lvl2pPr>
            <a:lvl3pPr>
              <a:defRPr sz="5200"/>
            </a:lvl3pPr>
            <a:lvl4pPr>
              <a:defRPr sz="5200"/>
            </a:lvl4pPr>
            <a:lvl5pPr>
              <a:defRPr sz="5200"/>
            </a:lvl5pPr>
          </a:lstStyle>
          <a:p>
            <a:pPr/>
            <a:r>
              <a:t>Subtítulo de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Título de diapositiva"/>
          <p:cNvSpPr txBox="1"/>
          <p:nvPr>
            <p:ph type="title" hasCustomPrompt="1"/>
          </p:nvPr>
        </p:nvSpPr>
        <p:spPr>
          <a:xfrm>
            <a:off x="4030265" y="973876"/>
            <a:ext cx="7179470" cy="6169874"/>
          </a:xfrm>
          <a:prstGeom prst="rect">
            <a:avLst/>
          </a:prstGeom>
        </p:spPr>
        <p:txBody>
          <a:bodyPr lIns="71437" tIns="71437" rIns="71437" bIns="71437"/>
          <a:lstStyle>
            <a:lvl1pPr defTabSz="2438339">
              <a:defRPr spc="-168" sz="8400"/>
            </a:lvl1pPr>
          </a:lstStyle>
          <a:p>
            <a:pPr/>
            <a:r>
              <a:t>Título de diapositiva</a:t>
            </a:r>
          </a:p>
        </p:txBody>
      </p:sp>
      <p:sp>
        <p:nvSpPr>
          <p:cNvPr id="35" name="Número de diapositiva"/>
          <p:cNvSpPr txBox="1"/>
          <p:nvPr>
            <p:ph type="sldNum" sz="quarter" idx="2"/>
          </p:nvPr>
        </p:nvSpPr>
        <p:spPr>
          <a:xfrm>
            <a:off x="11982348" y="12954297"/>
            <a:ext cx="409779" cy="415875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Nivel de texto 1…"/>
          <p:cNvSpPr txBox="1"/>
          <p:nvPr>
            <p:ph type="body" idx="1" hasCustomPrompt="1"/>
          </p:nvPr>
        </p:nvSpPr>
        <p:spPr>
          <a:xfrm>
            <a:off x="4030265" y="4161234"/>
            <a:ext cx="16323470" cy="8572501"/>
          </a:xfrm>
          <a:prstGeom prst="rect">
            <a:avLst/>
          </a:prstGeom>
        </p:spPr>
        <p:txBody>
          <a:bodyPr lIns="71437" tIns="71437" rIns="71437" bIns="71437"/>
          <a:lstStyle>
            <a:lvl1pPr marL="533400" indent="-533400" defTabSz="2438339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b="0" sz="4200"/>
            </a:lvl1pPr>
            <a:lvl2pPr marL="914400" indent="-533400" defTabSz="2438339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b="0" sz="4200"/>
            </a:lvl2pPr>
            <a:lvl3pPr marL="1295400" indent="-533400" defTabSz="2438339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b="0" sz="4200"/>
            </a:lvl3pPr>
            <a:lvl4pPr marL="1676400" indent="-533400" defTabSz="2438339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b="0" sz="4200"/>
            </a:lvl4pPr>
            <a:lvl5pPr marL="2057400" indent="-533400" defTabSz="2438339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b="0" sz="4200"/>
            </a:lvl5pPr>
          </a:lstStyle>
          <a:p>
            <a:pPr/>
            <a:r>
              <a:t>Texto en viñeta de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3" name="Subtítulo de diapositiva"/>
          <p:cNvSpPr txBox="1"/>
          <p:nvPr>
            <p:ph type="body" sz="quarter" idx="21" hasCustomPrompt="1"/>
          </p:nvPr>
        </p:nvSpPr>
        <p:spPr>
          <a:xfrm>
            <a:off x="4030265" y="1987000"/>
            <a:ext cx="16323471" cy="944721"/>
          </a:xfrm>
          <a:prstGeom prst="rect">
            <a:avLst/>
          </a:prstGeom>
        </p:spPr>
        <p:txBody>
          <a:bodyPr lIns="71437" tIns="71437" rIns="71437" bIns="71437"/>
          <a:lstStyle>
            <a:lvl1pPr>
              <a:defRPr sz="5200"/>
            </a:lvl1pPr>
          </a:lstStyle>
          <a:p>
            <a:pPr/>
            <a:r>
              <a:t>Subtítulo de diapositiva</a:t>
            </a:r>
          </a:p>
        </p:txBody>
      </p:sp>
      <p:sp>
        <p:nvSpPr>
          <p:cNvPr id="44" name="Título de diapositiva"/>
          <p:cNvSpPr txBox="1"/>
          <p:nvPr>
            <p:ph type="title" hasCustomPrompt="1"/>
          </p:nvPr>
        </p:nvSpPr>
        <p:spPr>
          <a:xfrm>
            <a:off x="4030265" y="619125"/>
            <a:ext cx="16323470" cy="1428750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2438339">
              <a:defRPr spc="-168" sz="8400"/>
            </a:lvl1pPr>
          </a:lstStyle>
          <a:p>
            <a:pPr/>
            <a:r>
              <a:t>Título de diapositiva</a:t>
            </a:r>
          </a:p>
        </p:txBody>
      </p:sp>
      <p:sp>
        <p:nvSpPr>
          <p:cNvPr id="45" name="Número de diapositiva"/>
          <p:cNvSpPr txBox="1"/>
          <p:nvPr>
            <p:ph type="sldNum" sz="quarter" idx="2"/>
          </p:nvPr>
        </p:nvSpPr>
        <p:spPr>
          <a:xfrm>
            <a:off x="11982348" y="12954297"/>
            <a:ext cx="409779" cy="415875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ivel de texto 1…"/>
          <p:cNvSpPr txBox="1"/>
          <p:nvPr>
            <p:ph type="body" idx="1" hasCustomPrompt="1"/>
          </p:nvPr>
        </p:nvSpPr>
        <p:spPr>
          <a:xfrm>
            <a:off x="4030265" y="4161234"/>
            <a:ext cx="16323470" cy="8572501"/>
          </a:xfrm>
          <a:prstGeom prst="rect">
            <a:avLst/>
          </a:prstGeom>
        </p:spPr>
        <p:txBody>
          <a:bodyPr lIns="71437" tIns="71437" rIns="71437" bIns="71437" numCol="2" spcCol="828785"/>
          <a:lstStyle>
            <a:lvl1pPr marL="533400" indent="-533400" defTabSz="2438339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b="0" sz="4200"/>
            </a:lvl1pPr>
            <a:lvl2pPr marL="914400" indent="-533400" defTabSz="2438339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b="0" sz="4200"/>
            </a:lvl2pPr>
            <a:lvl3pPr marL="1295400" indent="-533400" defTabSz="2438339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b="0" sz="4200"/>
            </a:lvl3pPr>
            <a:lvl4pPr marL="1676400" indent="-533400" defTabSz="2438339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b="0" sz="4200"/>
            </a:lvl4pPr>
            <a:lvl5pPr marL="2057400" indent="-533400" defTabSz="2438339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b="0" sz="4200"/>
            </a:lvl5pPr>
          </a:lstStyle>
          <a:p>
            <a:pPr/>
            <a:r>
              <a:t>Texto en viñeta de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Número de diapositiva"/>
          <p:cNvSpPr txBox="1"/>
          <p:nvPr>
            <p:ph type="sldNum" sz="quarter" idx="2"/>
          </p:nvPr>
        </p:nvSpPr>
        <p:spPr>
          <a:xfrm>
            <a:off x="11982348" y="12954297"/>
            <a:ext cx="409779" cy="415875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660384004_1290x1720.jpeg"/>
          <p:cNvSpPr/>
          <p:nvPr>
            <p:ph type="pic" sz="half" idx="21"/>
          </p:nvPr>
        </p:nvSpPr>
        <p:spPr>
          <a:xfrm>
            <a:off x="11727656" y="839390"/>
            <a:ext cx="9068098" cy="1209079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1" name="Título de diapositiva"/>
          <p:cNvSpPr txBox="1"/>
          <p:nvPr>
            <p:ph type="title" hasCustomPrompt="1"/>
          </p:nvPr>
        </p:nvSpPr>
        <p:spPr>
          <a:xfrm>
            <a:off x="4030265" y="625078"/>
            <a:ext cx="7179470" cy="1428751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2438339">
              <a:defRPr spc="-168" sz="8400"/>
            </a:lvl1pPr>
          </a:lstStyle>
          <a:p>
            <a:pPr/>
            <a:r>
              <a:t>Título de diapositiva</a:t>
            </a:r>
          </a:p>
        </p:txBody>
      </p:sp>
      <p:sp>
        <p:nvSpPr>
          <p:cNvPr id="62" name="Subtítulo de diapositiva"/>
          <p:cNvSpPr txBox="1"/>
          <p:nvPr>
            <p:ph type="body" sz="quarter" idx="22" hasCustomPrompt="1"/>
          </p:nvPr>
        </p:nvSpPr>
        <p:spPr>
          <a:xfrm>
            <a:off x="4030265" y="1987000"/>
            <a:ext cx="7179470" cy="944721"/>
          </a:xfrm>
          <a:prstGeom prst="rect">
            <a:avLst/>
          </a:prstGeom>
        </p:spPr>
        <p:txBody>
          <a:bodyPr lIns="71437" tIns="71437" rIns="71437" bIns="71437"/>
          <a:lstStyle>
            <a:lvl1pPr defTabSz="784225">
              <a:defRPr sz="4940"/>
            </a:lvl1pPr>
          </a:lstStyle>
          <a:p>
            <a:pPr/>
            <a:r>
              <a:t>Subtítulo de diapositiva</a:t>
            </a:r>
          </a:p>
        </p:txBody>
      </p:sp>
      <p:sp>
        <p:nvSpPr>
          <p:cNvPr id="63" name="Nivel de texto 1…"/>
          <p:cNvSpPr txBox="1"/>
          <p:nvPr>
            <p:ph type="body" sz="quarter" idx="1" hasCustomPrompt="1"/>
          </p:nvPr>
        </p:nvSpPr>
        <p:spPr>
          <a:xfrm>
            <a:off x="4030265" y="4894026"/>
            <a:ext cx="7179470" cy="7865382"/>
          </a:xfrm>
          <a:prstGeom prst="rect">
            <a:avLst/>
          </a:prstGeom>
        </p:spPr>
        <p:txBody>
          <a:bodyPr lIns="71437" tIns="71437" rIns="71437" bIns="71437"/>
          <a:lstStyle>
            <a:lvl1pPr marL="533400" indent="-533400" defTabSz="2438339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b="0" sz="4200"/>
            </a:lvl1pPr>
            <a:lvl2pPr marL="914400" indent="-533400" defTabSz="2438339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b="0" sz="4200"/>
            </a:lvl2pPr>
            <a:lvl3pPr marL="1295400" indent="-533400" defTabSz="2438339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b="0" sz="4200"/>
            </a:lvl3pPr>
            <a:lvl4pPr marL="1676400" indent="-533400" defTabSz="2438339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b="0" sz="4200"/>
            </a:lvl4pPr>
            <a:lvl5pPr marL="2057400" indent="-533400" defTabSz="2438339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b="0" sz="4200"/>
            </a:lvl5pPr>
          </a:lstStyle>
          <a:p>
            <a:pPr/>
            <a:r>
              <a:t>Texto en viñeta de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Número de diapositiva"/>
          <p:cNvSpPr txBox="1"/>
          <p:nvPr>
            <p:ph type="sldNum" sz="quarter" idx="2"/>
          </p:nvPr>
        </p:nvSpPr>
        <p:spPr>
          <a:xfrm>
            <a:off x="11982348" y="12954297"/>
            <a:ext cx="409779" cy="415875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ítulo de sección"/>
          <p:cNvSpPr txBox="1"/>
          <p:nvPr>
            <p:ph type="title" hasCustomPrompt="1"/>
          </p:nvPr>
        </p:nvSpPr>
        <p:spPr>
          <a:xfrm>
            <a:off x="4030265" y="4536281"/>
            <a:ext cx="16323470" cy="4643438"/>
          </a:xfrm>
          <a:prstGeom prst="rect">
            <a:avLst/>
          </a:prstGeom>
        </p:spPr>
        <p:txBody>
          <a:bodyPr lIns="71437" tIns="71437" rIns="71437" bIns="71437" anchor="ctr"/>
          <a:lstStyle>
            <a:lvl1pPr defTabSz="2438339">
              <a:defRPr b="0" spc="-228" sz="11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Título de sección</a:t>
            </a:r>
          </a:p>
        </p:txBody>
      </p:sp>
      <p:sp>
        <p:nvSpPr>
          <p:cNvPr id="72" name="Número de diapositiva"/>
          <p:cNvSpPr txBox="1"/>
          <p:nvPr>
            <p:ph type="sldNum" sz="quarter" idx="2"/>
          </p:nvPr>
        </p:nvSpPr>
        <p:spPr>
          <a:xfrm>
            <a:off x="11982348" y="12954297"/>
            <a:ext cx="409779" cy="415875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ólo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ítulo de diapositiva"/>
          <p:cNvSpPr txBox="1"/>
          <p:nvPr>
            <p:ph type="title" hasCustomPrompt="1"/>
          </p:nvPr>
        </p:nvSpPr>
        <p:spPr>
          <a:xfrm>
            <a:off x="4030265" y="619125"/>
            <a:ext cx="16323470" cy="1428750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2438339">
              <a:defRPr spc="-168" sz="8400"/>
            </a:lvl1pPr>
          </a:lstStyle>
          <a:p>
            <a:pPr/>
            <a:r>
              <a:t>Título de diapositiva</a:t>
            </a:r>
          </a:p>
        </p:txBody>
      </p:sp>
      <p:sp>
        <p:nvSpPr>
          <p:cNvPr id="80" name="Subtítulo de diapositiva"/>
          <p:cNvSpPr txBox="1"/>
          <p:nvPr>
            <p:ph type="body" sz="quarter" idx="21" hasCustomPrompt="1"/>
          </p:nvPr>
        </p:nvSpPr>
        <p:spPr>
          <a:xfrm>
            <a:off x="4030265" y="1987000"/>
            <a:ext cx="16323471" cy="944721"/>
          </a:xfrm>
          <a:prstGeom prst="rect">
            <a:avLst/>
          </a:prstGeom>
        </p:spPr>
        <p:txBody>
          <a:bodyPr lIns="71437" tIns="71437" rIns="71437" bIns="71437"/>
          <a:lstStyle>
            <a:lvl1pPr>
              <a:defRPr sz="5200"/>
            </a:lvl1pPr>
          </a:lstStyle>
          <a:p>
            <a:pPr/>
            <a:r>
              <a:t>Subtítulo de diapositiva</a:t>
            </a:r>
          </a:p>
        </p:txBody>
      </p:sp>
      <p:sp>
        <p:nvSpPr>
          <p:cNvPr id="81" name="Número de diapositiva"/>
          <p:cNvSpPr txBox="1"/>
          <p:nvPr>
            <p:ph type="sldNum" sz="quarter" idx="2"/>
          </p:nvPr>
        </p:nvSpPr>
        <p:spPr>
          <a:xfrm>
            <a:off x="11982348" y="12954297"/>
            <a:ext cx="409779" cy="415875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ítulo de agenda"/>
          <p:cNvSpPr txBox="1"/>
          <p:nvPr>
            <p:ph type="title" hasCustomPrompt="1"/>
          </p:nvPr>
        </p:nvSpPr>
        <p:spPr>
          <a:xfrm>
            <a:off x="4030265" y="625078"/>
            <a:ext cx="16323470" cy="1428751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2438339">
              <a:defRPr spc="-168" sz="8400"/>
            </a:lvl1pPr>
          </a:lstStyle>
          <a:p>
            <a:pPr/>
            <a:r>
              <a:t>Título de agenda</a:t>
            </a:r>
          </a:p>
        </p:txBody>
      </p:sp>
      <p:sp>
        <p:nvSpPr>
          <p:cNvPr id="89" name="Subtítulo de agenda"/>
          <p:cNvSpPr txBox="1"/>
          <p:nvPr>
            <p:ph type="body" sz="quarter" idx="21" hasCustomPrompt="1"/>
          </p:nvPr>
        </p:nvSpPr>
        <p:spPr>
          <a:xfrm>
            <a:off x="4030265" y="1982390"/>
            <a:ext cx="16323471" cy="944722"/>
          </a:xfrm>
          <a:prstGeom prst="rect">
            <a:avLst/>
          </a:prstGeom>
        </p:spPr>
        <p:txBody>
          <a:bodyPr lIns="71437" tIns="71437" rIns="71437" bIns="71437"/>
          <a:lstStyle>
            <a:lvl1pPr>
              <a:defRPr sz="5200"/>
            </a:lvl1pPr>
          </a:lstStyle>
          <a:p>
            <a:pPr/>
            <a:r>
              <a:t>Subtítulo de agenda</a:t>
            </a:r>
          </a:p>
        </p:txBody>
      </p:sp>
      <p:sp>
        <p:nvSpPr>
          <p:cNvPr id="90" name="Nivel de texto 1…"/>
          <p:cNvSpPr txBox="1"/>
          <p:nvPr>
            <p:ph type="body" idx="1" hasCustomPrompt="1"/>
          </p:nvPr>
        </p:nvSpPr>
        <p:spPr>
          <a:xfrm>
            <a:off x="4030265" y="4161234"/>
            <a:ext cx="16323470" cy="8572501"/>
          </a:xfrm>
          <a:prstGeom prst="rect">
            <a:avLst/>
          </a:prstGeom>
        </p:spPr>
        <p:txBody>
          <a:bodyPr lIns="71437" tIns="71437" rIns="71437" bIns="71437"/>
          <a:lstStyle>
            <a:lvl1pPr defTabSz="2438339">
              <a:lnSpc>
                <a:spcPct val="90000"/>
              </a:lnSpc>
              <a:spcBef>
                <a:spcPts val="1800"/>
              </a:spcBef>
              <a:defRPr b="0" spc="-52" sz="5200"/>
            </a:lvl1pPr>
            <a:lvl2pPr defTabSz="2438339">
              <a:lnSpc>
                <a:spcPct val="90000"/>
              </a:lnSpc>
              <a:spcBef>
                <a:spcPts val="1800"/>
              </a:spcBef>
              <a:defRPr b="0" spc="-52" sz="5200"/>
            </a:lvl2pPr>
            <a:lvl3pPr defTabSz="2438339">
              <a:lnSpc>
                <a:spcPct val="90000"/>
              </a:lnSpc>
              <a:spcBef>
                <a:spcPts val="1800"/>
              </a:spcBef>
              <a:defRPr b="0" spc="-52" sz="5200"/>
            </a:lvl3pPr>
            <a:lvl4pPr defTabSz="2438339">
              <a:lnSpc>
                <a:spcPct val="90000"/>
              </a:lnSpc>
              <a:spcBef>
                <a:spcPts val="1800"/>
              </a:spcBef>
              <a:defRPr b="0" spc="-52" sz="5200"/>
            </a:lvl4pPr>
            <a:lvl5pPr defTabSz="2438339">
              <a:lnSpc>
                <a:spcPct val="90000"/>
              </a:lnSpc>
              <a:spcBef>
                <a:spcPts val="1800"/>
              </a:spcBef>
              <a:defRPr b="0" spc="-52" sz="5200"/>
            </a:lvl5pPr>
          </a:lstStyle>
          <a:p>
            <a:pPr/>
            <a:r>
              <a:t>Temas de agenda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Número de diapositiva"/>
          <p:cNvSpPr txBox="1"/>
          <p:nvPr>
            <p:ph type="sldNum" sz="quarter" idx="2"/>
          </p:nvPr>
        </p:nvSpPr>
        <p:spPr>
          <a:xfrm>
            <a:off x="11982348" y="12954297"/>
            <a:ext cx="409779" cy="415875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e presentación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/>
            <a:r>
              <a:t>Título de presentación</a:t>
            </a:r>
          </a:p>
        </p:txBody>
      </p:sp>
      <p:sp>
        <p:nvSpPr>
          <p:cNvPr id="3" name="Nivel de texto 1…"/>
          <p:cNvSpPr txBox="1"/>
          <p:nvPr>
            <p:ph type="body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Subtítulo de presentación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Número de diapositiva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transition xmlns:p14="http://schemas.microsoft.com/office/powerpoint/2010/main" spd="med" advClick="1"/>
  <p:txStyles>
    <p:titleStyle>
      <a:lvl1pPr marL="0" marR="0" indent="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232" strike="noStrike" sz="116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232" strike="noStrike" sz="116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232" strike="noStrike" sz="116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232" strike="noStrike" sz="116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232" strike="noStrike" sz="116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232" strike="noStrike" sz="116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232" strike="noStrike" sz="116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232" strike="noStrike" sz="116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232" strike="noStrike" sz="116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audio" Target="../media/media1.mp3"/><Relationship Id="rId3" Type="http://schemas.microsoft.com/office/2007/relationships/media" Target="../media/media1.mp3"/><Relationship Id="rId4" Type="http://schemas.openxmlformats.org/officeDocument/2006/relationships/image" Target="../media/image1.png"/><Relationship Id="rId5" Type="http://schemas.openxmlformats.org/officeDocument/2006/relationships/image" Target="../media/image1.tif"/><Relationship Id="rId6" Type="http://schemas.openxmlformats.org/officeDocument/2006/relationships/image" Target="../media/image2.tif"/><Relationship Id="rId7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1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1.jpeg"/><Relationship Id="rId5" Type="http://schemas.openxmlformats.org/officeDocument/2006/relationships/image" Target="../media/image3.png"/><Relationship Id="rId6" Type="http://schemas.openxmlformats.org/officeDocument/2006/relationships/image" Target="../media/image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1.jpeg"/><Relationship Id="rId5" Type="http://schemas.openxmlformats.org/officeDocument/2006/relationships/image" Target="../media/image3.png"/><Relationship Id="rId6" Type="http://schemas.openxmlformats.org/officeDocument/2006/relationships/image" Target="../media/image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1.jpe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5.t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1.jpeg"/><Relationship Id="rId5" Type="http://schemas.openxmlformats.org/officeDocument/2006/relationships/image" Target="../media/image6.tif"/><Relationship Id="rId6" Type="http://schemas.openxmlformats.org/officeDocument/2006/relationships/image" Target="../media/image5.tif"/><Relationship Id="rId7" Type="http://schemas.openxmlformats.org/officeDocument/2006/relationships/image" Target="../media/image7.tif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1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1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1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1.jpeg"/><Relationship Id="rId5" Type="http://schemas.openxmlformats.org/officeDocument/2006/relationships/image" Target="../media/image8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1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1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1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1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1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1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1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1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1.jpeg"/><Relationship Id="rId5" Type="http://schemas.openxmlformats.org/officeDocument/2006/relationships/image" Target="../media/image3.tif"/><Relationship Id="rId6" Type="http://schemas.openxmlformats.org/officeDocument/2006/relationships/image" Target="../media/image4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1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1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1.jpeg"/><Relationship Id="rId5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RUNNING WATERS.mp3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571500" cy="571500"/>
          </a:xfrm>
          <a:prstGeom prst="rect">
            <a:avLst/>
          </a:prstGeom>
        </p:spPr>
      </p:pic>
      <p:pic>
        <p:nvPicPr>
          <p:cNvPr id="162" name="Imagen" descr="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45956" y="516248"/>
            <a:ext cx="2816421" cy="2555386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Corporación para la Vivienda (CORVI)"/>
          <p:cNvSpPr txBox="1"/>
          <p:nvPr>
            <p:ph type="title"/>
          </p:nvPr>
        </p:nvSpPr>
        <p:spPr>
          <a:xfrm>
            <a:off x="854435" y="6690064"/>
            <a:ext cx="21971001" cy="1433164"/>
          </a:xfrm>
          <a:prstGeom prst="rect">
            <a:avLst/>
          </a:prstGeom>
        </p:spPr>
        <p:txBody>
          <a:bodyPr anchor="t"/>
          <a:lstStyle>
            <a:lvl1pPr defTabSz="1853137">
              <a:defRPr b="0" spc="-173" sz="8664">
                <a:solidFill>
                  <a:srgbClr val="FF26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Corporación para la Vivienda (CORVI)</a:t>
            </a:r>
          </a:p>
        </p:txBody>
      </p:sp>
      <p:sp>
        <p:nvSpPr>
          <p:cNvPr id="164" name="Fondart 547745"/>
          <p:cNvSpPr txBox="1"/>
          <p:nvPr/>
        </p:nvSpPr>
        <p:spPr>
          <a:xfrm>
            <a:off x="854435" y="5592772"/>
            <a:ext cx="21971001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l" defTabSz="1609303">
              <a:lnSpc>
                <a:spcPct val="80000"/>
              </a:lnSpc>
              <a:defRPr b="1" spc="-112" sz="5610">
                <a:solidFill>
                  <a:srgbClr val="000000"/>
                </a:solidFill>
              </a:defRPr>
            </a:lvl1pPr>
          </a:lstStyle>
          <a:p>
            <a:pPr/>
            <a:r>
              <a:t>Fondart 547745</a:t>
            </a:r>
          </a:p>
        </p:txBody>
      </p:sp>
      <p:sp>
        <p:nvSpPr>
          <p:cNvPr id="165" name="Obras de Especulación. Prototipos y Tipologías diseñadas y construidas por CORVI entre 1966 y 1972"/>
          <p:cNvSpPr txBox="1"/>
          <p:nvPr/>
        </p:nvSpPr>
        <p:spPr>
          <a:xfrm>
            <a:off x="864572" y="6313301"/>
            <a:ext cx="14059511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88875" indent="-88875" algn="l" defTabSz="449580"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Obras de Especulación. Prototipos y Tipologías diseñadas y construidas por CORVI entre 1966 y 1972</a:t>
            </a:r>
          </a:p>
        </p:txBody>
      </p:sp>
      <p:pic>
        <p:nvPicPr>
          <p:cNvPr id="166" name="Imagen" descr="Imagen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8372249" y="313308"/>
            <a:ext cx="5572572" cy="13624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Sociología UV  - Logo 2021.jpg" descr="Sociología UV  - Logo 2021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983323" y="263562"/>
            <a:ext cx="6142013" cy="14619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999" vol="50000">
                <p:cTn id="7" fill="hold" display="0">
                  <p:stCondLst>
                    <p:cond delay="indefinite"/>
                  </p:stCondLst>
                </p:cTn>
                <p:tgtEl>
                  <p:spTgt spid="16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058" y="13086297"/>
            <a:ext cx="508495" cy="461366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Fondart 547745"/>
          <p:cNvSpPr txBox="1"/>
          <p:nvPr/>
        </p:nvSpPr>
        <p:spPr>
          <a:xfrm>
            <a:off x="698420" y="13266515"/>
            <a:ext cx="2462643" cy="360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l" defTabSz="1292319">
              <a:lnSpc>
                <a:spcPct val="80000"/>
              </a:lnSpc>
              <a:defRPr b="1" spc="-33" sz="1695">
                <a:solidFill>
                  <a:srgbClr val="000000"/>
                </a:solidFill>
              </a:defRPr>
            </a:lvl1pPr>
          </a:lstStyle>
          <a:p>
            <a:pPr/>
            <a:r>
              <a:t>Fondart 547745</a:t>
            </a:r>
          </a:p>
        </p:txBody>
      </p:sp>
      <p:sp>
        <p:nvSpPr>
          <p:cNvPr id="259" name="Obras de Especulación. Prototipos y Tipologías diseñadas y construidas por CORVI entre 1966 y 1972"/>
          <p:cNvSpPr txBox="1"/>
          <p:nvPr/>
        </p:nvSpPr>
        <p:spPr>
          <a:xfrm>
            <a:off x="2287484" y="13321451"/>
            <a:ext cx="5924805" cy="250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88875" indent="-88875" algn="l" defTabSz="449580">
              <a:defRPr sz="1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Obras de Especulación. Prototipos y Tipologías diseñadas y construidas por CORVI entre 1966 y 1972</a:t>
            </a:r>
          </a:p>
        </p:txBody>
      </p:sp>
      <p:pic>
        <p:nvPicPr>
          <p:cNvPr id="260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500312" y="343099"/>
            <a:ext cx="2633483" cy="6438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Sociología UV  - Logo 2021.jpg" descr="Sociología UV  - Logo 202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671421" y="343099"/>
            <a:ext cx="2705056" cy="643870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En 1959, en medio de una crisis de edificación de viviendas de interés social, se promulgó el Decreto con Fuerza de Ley Nº 2 (DFL2), que modificó las tareas de CORVI y dio pié al Plan Habitacional."/>
          <p:cNvSpPr txBox="1"/>
          <p:nvPr/>
        </p:nvSpPr>
        <p:spPr>
          <a:xfrm>
            <a:off x="4145281" y="2847657"/>
            <a:ext cx="15825317" cy="1704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30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En 1959, en medio de una crisis de edificación de viviendas de interés social, se promulgó el Decreto con Fuerza de Ley Nº 2 (DFL2), que modificó las tareas de CORVI y dio pié al Plan Habitacional.</a:t>
            </a:r>
          </a:p>
        </p:txBody>
      </p:sp>
      <p:sp>
        <p:nvSpPr>
          <p:cNvPr id="263" name="1959"/>
          <p:cNvSpPr txBox="1"/>
          <p:nvPr/>
        </p:nvSpPr>
        <p:spPr>
          <a:xfrm>
            <a:off x="11168202" y="2826692"/>
            <a:ext cx="1779475" cy="1171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5900">
                <a:solidFill>
                  <a:srgbClr val="FF1D00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r>
              <a:t>1959</a:t>
            </a:r>
          </a:p>
        </p:txBody>
      </p:sp>
      <p:sp>
        <p:nvSpPr>
          <p:cNvPr id="264" name="A partir del DFL2 se entiende como &quot;viviendas económicas&quot;, aquellas de hasta 140 m2 que sigan las normas técnicas del decreto, que irán cambiando en el tiempo, pero que deben considerar como mínimo: sala de estar, cocina, servicios higiénicos y dos dormi"/>
          <p:cNvSpPr txBox="1"/>
          <p:nvPr/>
        </p:nvSpPr>
        <p:spPr>
          <a:xfrm>
            <a:off x="4145281" y="6736037"/>
            <a:ext cx="15825317" cy="2746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just">
              <a:defRPr sz="30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A partir del DFL2 se entiende como "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viviendas económicas</a:t>
            </a:r>
            <a:r>
              <a:t>", aquellas de hasta </a:t>
            </a:r>
            <a:r>
              <a:rPr>
                <a:latin typeface="Avenir Black"/>
                <a:ea typeface="Avenir Black"/>
                <a:cs typeface="Avenir Black"/>
                <a:sym typeface="Avenir Black"/>
              </a:rPr>
              <a:t>140 m2</a:t>
            </a:r>
            <a:r>
              <a:t> que sigan las normas técnicas del decreto, que irán cambiando en el tiempo, pero que deben considerar como mínimo: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sala de estar, cocina, servicios higiénicos y dos dormitorios</a:t>
            </a:r>
            <a:r>
              <a:t>. La superficie mínima es de </a:t>
            </a:r>
            <a:r>
              <a:rPr>
                <a:latin typeface="Avenir Black"/>
                <a:ea typeface="Avenir Black"/>
                <a:cs typeface="Avenir Black"/>
                <a:sym typeface="Avenir Black"/>
              </a:rPr>
              <a:t>35 m2</a:t>
            </a:r>
            <a:r>
              <a:t>, peor inicialmente se permite que sea de 25 m2, con solo un dormitorio. </a:t>
            </a:r>
          </a:p>
        </p:txBody>
      </p:sp>
      <p:sp>
        <p:nvSpPr>
          <p:cNvPr id="265" name="Un conjunto de incentivos para promover la participación de empresas privadas en la construcción de viviendas sociales, financiarlas mediante el ahorro previsional y estratificarlas de acuerdo a las posibilidades económicas de las personas beneficiarias."/>
          <p:cNvSpPr txBox="1"/>
          <p:nvPr/>
        </p:nvSpPr>
        <p:spPr>
          <a:xfrm>
            <a:off x="8204703" y="3943512"/>
            <a:ext cx="11726886" cy="2746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30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Un conjunto de incentivos para promover la participación de empresas privadas en la construcción de viviendas sociales, financiarlas mediante el ahorro previsional y estratificarlas de acuerdo a las posibilidades económicas de las personas beneficiarias.</a:t>
            </a:r>
          </a:p>
        </p:txBody>
      </p:sp>
      <p:sp>
        <p:nvSpPr>
          <p:cNvPr id="266" name="EL DFL2 promovió la participación de empresas privadas en el diseño y construcción de viviendas económicas, por medio de préstamos especiales, exenciones tributarias y devolución de impuestos de compraventa, pero también amplió las funciones de CORVI y s"/>
          <p:cNvSpPr txBox="1"/>
          <p:nvPr/>
        </p:nvSpPr>
        <p:spPr>
          <a:xfrm>
            <a:off x="4279341" y="5618938"/>
            <a:ext cx="15825317" cy="2225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just">
              <a:defRPr sz="30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EL </a:t>
            </a:r>
            <a:r>
              <a:rPr>
                <a:latin typeface="Avenir Black"/>
                <a:ea typeface="Avenir Black"/>
                <a:cs typeface="Avenir Black"/>
                <a:sym typeface="Avenir Black"/>
              </a:rPr>
              <a:t>DFL2</a:t>
            </a:r>
            <a:r>
              <a:rPr>
                <a:solidFill>
                  <a:srgbClr val="56B6B6"/>
                </a:solidFill>
                <a:latin typeface="Avenir Black"/>
                <a:ea typeface="Avenir Black"/>
                <a:cs typeface="Avenir Black"/>
                <a:sym typeface="Avenir Black"/>
              </a:rPr>
              <a:t> </a:t>
            </a:r>
            <a:r>
              <a:t>promovió la participación de empresas privadas en el diseño y construcción de viviendas económicas, por medio de </a:t>
            </a:r>
            <a:r>
              <a:rPr>
                <a:solidFill>
                  <a:srgbClr val="FF1D00"/>
                </a:solidFill>
              </a:rPr>
              <a:t>préstamos especiales, exenciones tributarias y devolución de impuestos de compraventa</a:t>
            </a:r>
            <a:r>
              <a:t>, pero también amplió las funciones de CORVI y sus departamentos técnicos y de arquitectura.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058" y="13086297"/>
            <a:ext cx="508495" cy="461366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Fondart 547745"/>
          <p:cNvSpPr txBox="1"/>
          <p:nvPr/>
        </p:nvSpPr>
        <p:spPr>
          <a:xfrm>
            <a:off x="698420" y="13266515"/>
            <a:ext cx="2462643" cy="360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l" defTabSz="1292319">
              <a:lnSpc>
                <a:spcPct val="80000"/>
              </a:lnSpc>
              <a:defRPr b="1" spc="-33" sz="1695">
                <a:solidFill>
                  <a:srgbClr val="000000"/>
                </a:solidFill>
              </a:defRPr>
            </a:lvl1pPr>
          </a:lstStyle>
          <a:p>
            <a:pPr/>
            <a:r>
              <a:t>Fondart 547745</a:t>
            </a:r>
          </a:p>
        </p:txBody>
      </p:sp>
      <p:sp>
        <p:nvSpPr>
          <p:cNvPr id="270" name="Obras de Especulación. Prototipos y Tipologías diseñadas y construidas por CORVI entre 1966 y 1972"/>
          <p:cNvSpPr txBox="1"/>
          <p:nvPr/>
        </p:nvSpPr>
        <p:spPr>
          <a:xfrm>
            <a:off x="2287484" y="13321451"/>
            <a:ext cx="5924805" cy="250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88875" indent="-88875" algn="l" defTabSz="449580">
              <a:defRPr sz="1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Obras de Especulación. Prototipos y Tipologías diseñadas y construidas por CORVI entre 1966 y 1972</a:t>
            </a:r>
          </a:p>
        </p:txBody>
      </p:sp>
      <p:pic>
        <p:nvPicPr>
          <p:cNvPr id="271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500312" y="343099"/>
            <a:ext cx="2633483" cy="6438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Sociología UV  - Logo 2021.jpg" descr="Sociología UV  - Logo 202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671421" y="343099"/>
            <a:ext cx="2705056" cy="643870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1964"/>
          <p:cNvSpPr txBox="1"/>
          <p:nvPr/>
        </p:nvSpPr>
        <p:spPr>
          <a:xfrm>
            <a:off x="11302262" y="5419104"/>
            <a:ext cx="1779475" cy="1171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5900">
                <a:solidFill>
                  <a:srgbClr val="FF1D00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r>
              <a:t>1964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prism dir="u" isContent="1" isInverted="0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058" y="13086297"/>
            <a:ext cx="508495" cy="461366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Fondart 547745"/>
          <p:cNvSpPr txBox="1"/>
          <p:nvPr/>
        </p:nvSpPr>
        <p:spPr>
          <a:xfrm>
            <a:off x="698420" y="13266515"/>
            <a:ext cx="2462643" cy="360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l" defTabSz="1292319">
              <a:lnSpc>
                <a:spcPct val="80000"/>
              </a:lnSpc>
              <a:defRPr b="1" spc="-33" sz="1695">
                <a:solidFill>
                  <a:srgbClr val="000000"/>
                </a:solidFill>
              </a:defRPr>
            </a:lvl1pPr>
          </a:lstStyle>
          <a:p>
            <a:pPr/>
            <a:r>
              <a:t>Fondart 547745</a:t>
            </a:r>
          </a:p>
        </p:txBody>
      </p:sp>
      <p:sp>
        <p:nvSpPr>
          <p:cNvPr id="277" name="Obras de Especulación. Prototipos y Tipologías diseñadas y construidas por CORVI entre 1966 y 1972"/>
          <p:cNvSpPr txBox="1"/>
          <p:nvPr/>
        </p:nvSpPr>
        <p:spPr>
          <a:xfrm>
            <a:off x="2287484" y="13321451"/>
            <a:ext cx="5924805" cy="250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88875" indent="-88875" algn="l" defTabSz="449580">
              <a:defRPr sz="1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Obras de Especulación. Prototipos y Tipologías diseñadas y construidas por CORVI entre 1966 y 1972</a:t>
            </a:r>
          </a:p>
        </p:txBody>
      </p:sp>
      <p:pic>
        <p:nvPicPr>
          <p:cNvPr id="278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500312" y="343099"/>
            <a:ext cx="2633483" cy="6438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Sociología UV  - Logo 2021.jpg" descr="Sociología UV  - Logo 202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671421" y="343099"/>
            <a:ext cx="2705056" cy="643870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Durante el periodo 1964-1970 la CORVI, bajo la dirección de Héctor Valdés, promovió el diseño de vivienda de interés social mediante Concursos Nacionales de Arquitectura y llevó adelante un proceso de racionalización de sus tipologías mediante su propio "/>
          <p:cNvSpPr txBox="1"/>
          <p:nvPr/>
        </p:nvSpPr>
        <p:spPr>
          <a:xfrm>
            <a:off x="1002322" y="5745162"/>
            <a:ext cx="13147950" cy="2225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just">
              <a:defRPr sz="30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Durante el periodo 1964-1970 la CORVI, bajo la dirección de Héctor Valdés, promovió el diseño de vivienda de interés social mediante Concursos Nacionales de Arquitectura y llevó adelante un proceso de racionalización de sus tipologías mediante su propio </a:t>
            </a:r>
            <a:r>
              <a:rPr>
                <a:solidFill>
                  <a:srgbClr val="56B6B6"/>
                </a:solidFill>
                <a:latin typeface="Avenir Black"/>
                <a:ea typeface="Avenir Black"/>
                <a:cs typeface="Avenir Black"/>
                <a:sym typeface="Avenir Black"/>
              </a:rPr>
              <a:t>Departamento de Diseño.</a:t>
            </a:r>
          </a:p>
        </p:txBody>
      </p:sp>
      <p:sp>
        <p:nvSpPr>
          <p:cNvPr id="281" name="1964"/>
          <p:cNvSpPr txBox="1"/>
          <p:nvPr/>
        </p:nvSpPr>
        <p:spPr>
          <a:xfrm>
            <a:off x="5865390" y="3140086"/>
            <a:ext cx="1779475" cy="1171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5900">
                <a:solidFill>
                  <a:srgbClr val="FF1D00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r>
              <a:t>1964</a:t>
            </a:r>
          </a:p>
        </p:txBody>
      </p:sp>
      <p:sp>
        <p:nvSpPr>
          <p:cNvPr id="282" name="EL DFL2 promovió la participación de empresas privadas en el diseño y construcción de viviendas económicas, por medio de préstamos especiales, exenciones tributarias y devolución de impuestos de compraventa, pero también amplió las funciones de CORVI y s"/>
          <p:cNvSpPr txBox="1"/>
          <p:nvPr/>
        </p:nvSpPr>
        <p:spPr>
          <a:xfrm>
            <a:off x="4175072" y="8389508"/>
            <a:ext cx="15825317" cy="2225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just">
              <a:defRPr sz="30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EL </a:t>
            </a:r>
            <a:r>
              <a:rPr>
                <a:latin typeface="Avenir Black"/>
                <a:ea typeface="Avenir Black"/>
                <a:cs typeface="Avenir Black"/>
                <a:sym typeface="Avenir Black"/>
              </a:rPr>
              <a:t>DFL2 </a:t>
            </a:r>
            <a:r>
              <a:t>promovió la participación de empresas privadas en el diseño y construcción de viviendas económicas, por medio de préstamos especiales, exenciones tributarias y devolución de impuestos de compraventa, pero también amplió las funciones de CORVI y sus departamentos técnicos y de arquitectura. </a:t>
            </a:r>
          </a:p>
        </p:txBody>
      </p:sp>
      <p:grpSp>
        <p:nvGrpSpPr>
          <p:cNvPr id="285" name="Captura de Pantalla 2021-04-27 a la(s) 00.09.30.png"/>
          <p:cNvGrpSpPr/>
          <p:nvPr/>
        </p:nvGrpSpPr>
        <p:grpSpPr>
          <a:xfrm>
            <a:off x="15141376" y="3560241"/>
            <a:ext cx="8674271" cy="6595518"/>
            <a:chOff x="0" y="0"/>
            <a:chExt cx="8674269" cy="6595516"/>
          </a:xfrm>
        </p:grpSpPr>
        <p:pic>
          <p:nvPicPr>
            <p:cNvPr id="284" name="Captura de Pantalla 2021-04-27 a la(s) 00.09.30.png" descr="Captura de Pantalla 2021-04-27 a la(s) 00.09.30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77800" y="114300"/>
              <a:ext cx="8318670" cy="613831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3" name="Captura de Pantalla 2021-04-27 a la(s) 00.09.30.png" descr="Captura de Pantalla 2021-04-27 a la(s) 00.09.30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8674270" cy="6595517"/>
            </a:xfrm>
            <a:prstGeom prst="rect">
              <a:avLst/>
            </a:prstGeom>
            <a:effectLst/>
          </p:spPr>
        </p:pic>
      </p:grpSp>
      <p:sp>
        <p:nvSpPr>
          <p:cNvPr id="286" name="Valdés en su época de Vice Presidente Ejecutivo de CORVI. Revista AUCA (1971)"/>
          <p:cNvSpPr txBox="1"/>
          <p:nvPr/>
        </p:nvSpPr>
        <p:spPr>
          <a:xfrm>
            <a:off x="17247578" y="10336565"/>
            <a:ext cx="6516666" cy="371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130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Valdés en su época de Vice Presidente Ejecutivo de CORVI. Revista AUCA (1971)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058" y="13086297"/>
            <a:ext cx="508495" cy="461366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Fondart 547745"/>
          <p:cNvSpPr txBox="1"/>
          <p:nvPr/>
        </p:nvSpPr>
        <p:spPr>
          <a:xfrm>
            <a:off x="698420" y="13266515"/>
            <a:ext cx="2462643" cy="360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l" defTabSz="1292319">
              <a:lnSpc>
                <a:spcPct val="80000"/>
              </a:lnSpc>
              <a:defRPr b="1" spc="-33" sz="1695">
                <a:solidFill>
                  <a:srgbClr val="000000"/>
                </a:solidFill>
              </a:defRPr>
            </a:lvl1pPr>
          </a:lstStyle>
          <a:p>
            <a:pPr/>
            <a:r>
              <a:t>Fondart 547745</a:t>
            </a:r>
          </a:p>
        </p:txBody>
      </p:sp>
      <p:sp>
        <p:nvSpPr>
          <p:cNvPr id="290" name="Obras de Especulación. Prototipos y Tipologías diseñadas y construidas por CORVI entre 1966 y 1972"/>
          <p:cNvSpPr txBox="1"/>
          <p:nvPr/>
        </p:nvSpPr>
        <p:spPr>
          <a:xfrm>
            <a:off x="2287484" y="13321451"/>
            <a:ext cx="5924805" cy="250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88875" indent="-88875" algn="l" defTabSz="449580">
              <a:defRPr sz="1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Obras de Especulación. Prototipos y Tipologías diseñadas y construidas por CORVI entre 1966 y 1972</a:t>
            </a:r>
          </a:p>
        </p:txBody>
      </p:sp>
      <p:pic>
        <p:nvPicPr>
          <p:cNvPr id="291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500312" y="343099"/>
            <a:ext cx="2633483" cy="6438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Sociología UV  - Logo 2021.jpg" descr="Sociología UV  - Logo 202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671421" y="343099"/>
            <a:ext cx="2705056" cy="643870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Durante el periodo 1964-1970 la CORVI, bajo la dirección de Héctor Valdés, promovió el diseño de vivienda de interés social mediante Concursos Nacionales de Arquitectura y llevó adelante un proceso de racionalización de sus tipologías mediante su propio "/>
          <p:cNvSpPr txBox="1"/>
          <p:nvPr/>
        </p:nvSpPr>
        <p:spPr>
          <a:xfrm>
            <a:off x="987427" y="4037825"/>
            <a:ext cx="13147950" cy="2225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just">
              <a:defRPr sz="30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Durante el periodo 1964-1970 la CORVI, bajo la dirección de Héctor Valdés, promovió el diseño de vivienda de interés social mediante Concursos Nacionales de Arquitectura y llevó adelante un proceso de racionalización de sus tipologías mediante su propio </a:t>
            </a:r>
            <a:r>
              <a:rPr>
                <a:solidFill>
                  <a:srgbClr val="56B6B6"/>
                </a:solidFill>
                <a:latin typeface="Avenir Black"/>
                <a:ea typeface="Avenir Black"/>
                <a:cs typeface="Avenir Black"/>
                <a:sym typeface="Avenir Black"/>
              </a:rPr>
              <a:t>Departamento de Diseño.</a:t>
            </a:r>
          </a:p>
        </p:txBody>
      </p:sp>
      <p:sp>
        <p:nvSpPr>
          <p:cNvPr id="294" name="1964"/>
          <p:cNvSpPr txBox="1"/>
          <p:nvPr/>
        </p:nvSpPr>
        <p:spPr>
          <a:xfrm>
            <a:off x="6178196" y="533367"/>
            <a:ext cx="1779475" cy="1171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5900">
                <a:solidFill>
                  <a:srgbClr val="FF1D00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r>
              <a:t>1964</a:t>
            </a:r>
          </a:p>
        </p:txBody>
      </p:sp>
      <p:grpSp>
        <p:nvGrpSpPr>
          <p:cNvPr id="297" name="Captura de Pantalla 2021-04-27 a la(s) 00.09.30.png"/>
          <p:cNvGrpSpPr/>
          <p:nvPr/>
        </p:nvGrpSpPr>
        <p:grpSpPr>
          <a:xfrm>
            <a:off x="15141376" y="3560241"/>
            <a:ext cx="8674271" cy="6595518"/>
            <a:chOff x="0" y="0"/>
            <a:chExt cx="8674269" cy="6595516"/>
          </a:xfrm>
        </p:grpSpPr>
        <p:pic>
          <p:nvPicPr>
            <p:cNvPr id="296" name="Captura de Pantalla 2021-04-27 a la(s) 00.09.30.png" descr="Captura de Pantalla 2021-04-27 a la(s) 00.09.30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77800" y="114300"/>
              <a:ext cx="8318670" cy="613831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5" name="Captura de Pantalla 2021-04-27 a la(s) 00.09.30.png" descr="Captura de Pantalla 2021-04-27 a la(s) 00.09.30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8674270" cy="6595517"/>
            </a:xfrm>
            <a:prstGeom prst="rect">
              <a:avLst/>
            </a:prstGeom>
            <a:effectLst/>
          </p:spPr>
        </p:pic>
      </p:grpSp>
      <p:sp>
        <p:nvSpPr>
          <p:cNvPr id="298" name="Valdés en su época de Vice Presidente Ejecutivo de CORVI. Revista AUCA (1971)"/>
          <p:cNvSpPr txBox="1"/>
          <p:nvPr/>
        </p:nvSpPr>
        <p:spPr>
          <a:xfrm>
            <a:off x="17247578" y="10336565"/>
            <a:ext cx="6516666" cy="371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130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Valdés en su época de Vice Presidente Ejecutivo de CORVI. Revista AUCA (1971)</a:t>
            </a:r>
          </a:p>
        </p:txBody>
      </p:sp>
      <p:sp>
        <p:nvSpPr>
          <p:cNvPr id="299" name="Los concursos aportaban ideas, pero a la larga encarecían los costos de las viviendas por lo que los diseños CORVI, que racionalizaron las plantas y los sistemas constructivos de las viviendas, resultaron ser más eficientes en tiempo y costo en la produc"/>
          <p:cNvSpPr txBox="1"/>
          <p:nvPr/>
        </p:nvSpPr>
        <p:spPr>
          <a:xfrm>
            <a:off x="868262" y="6931800"/>
            <a:ext cx="13246190" cy="2746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just">
              <a:defRPr sz="30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Los concursos aportaban ideas, pero a la larga encarecían los costos de las viviendas por lo que los diseños CORVI, que</a:t>
            </a:r>
            <a:r>
              <a:rPr>
                <a:solidFill>
                  <a:srgbClr val="FF2600"/>
                </a:solidFill>
                <a:latin typeface="Avenir Black"/>
                <a:ea typeface="Avenir Black"/>
                <a:cs typeface="Avenir Black"/>
                <a:sym typeface="Avenir Black"/>
              </a:rPr>
              <a:t> </a:t>
            </a:r>
            <a:r>
              <a:rPr>
                <a:solidFill>
                  <a:srgbClr val="FF2600"/>
                </a:solidFill>
                <a:latin typeface="Avenir Heavy"/>
                <a:ea typeface="Avenir Heavy"/>
                <a:cs typeface="Avenir Heavy"/>
                <a:sym typeface="Avenir Heavy"/>
              </a:rPr>
              <a:t>racionalizaron las plantas y los sistemas constructivos de las viviendas,</a:t>
            </a:r>
            <a:r>
              <a:t> resultaron ser más eficientes en tiempo y costo en la producción material de ésta, impactando positivamente en el número de unidades construidas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058" y="13086297"/>
            <a:ext cx="508495" cy="461366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Fondart 547745"/>
          <p:cNvSpPr txBox="1"/>
          <p:nvPr/>
        </p:nvSpPr>
        <p:spPr>
          <a:xfrm>
            <a:off x="698420" y="13266515"/>
            <a:ext cx="2462643" cy="360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l" defTabSz="1292319">
              <a:lnSpc>
                <a:spcPct val="80000"/>
              </a:lnSpc>
              <a:defRPr b="1" spc="-33" sz="1695">
                <a:solidFill>
                  <a:srgbClr val="000000"/>
                </a:solidFill>
              </a:defRPr>
            </a:lvl1pPr>
          </a:lstStyle>
          <a:p>
            <a:pPr/>
            <a:r>
              <a:t>Fondart 547745</a:t>
            </a:r>
          </a:p>
        </p:txBody>
      </p:sp>
      <p:sp>
        <p:nvSpPr>
          <p:cNvPr id="303" name="Obras de Especulación. Prototipos y Tipologías diseñadas y construidas por CORVI entre 1966 y 1972"/>
          <p:cNvSpPr txBox="1"/>
          <p:nvPr/>
        </p:nvSpPr>
        <p:spPr>
          <a:xfrm>
            <a:off x="2287484" y="13321451"/>
            <a:ext cx="5924805" cy="250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88875" indent="-88875" algn="l" defTabSz="449580">
              <a:defRPr sz="1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Obras de Especulación. Prototipos y Tipologías diseñadas y construidas por CORVI entre 1966 y 1972</a:t>
            </a:r>
          </a:p>
        </p:txBody>
      </p:sp>
      <p:pic>
        <p:nvPicPr>
          <p:cNvPr id="304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500312" y="343099"/>
            <a:ext cx="2633483" cy="6438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Sociología UV  - Logo 2021.jpg" descr="Sociología UV  - Logo 202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671421" y="343099"/>
            <a:ext cx="2705056" cy="643870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1964"/>
          <p:cNvSpPr txBox="1"/>
          <p:nvPr/>
        </p:nvSpPr>
        <p:spPr>
          <a:xfrm>
            <a:off x="6178196" y="533367"/>
            <a:ext cx="1779475" cy="1171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5900">
                <a:solidFill>
                  <a:srgbClr val="FF1D00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r>
              <a:t>1964</a:t>
            </a:r>
          </a:p>
        </p:txBody>
      </p:sp>
      <p:grpSp>
        <p:nvGrpSpPr>
          <p:cNvPr id="309" name="Captura de Pantalla 2021-04-27 a la(s) 00.09.30.png"/>
          <p:cNvGrpSpPr/>
          <p:nvPr/>
        </p:nvGrpSpPr>
        <p:grpSpPr>
          <a:xfrm>
            <a:off x="17683813" y="4989521"/>
            <a:ext cx="4523116" cy="3532395"/>
            <a:chOff x="0" y="0"/>
            <a:chExt cx="4523114" cy="3532394"/>
          </a:xfrm>
        </p:grpSpPr>
        <p:pic>
          <p:nvPicPr>
            <p:cNvPr id="308" name="Captura de Pantalla 2021-04-27 a la(s) 00.09.30.png" descr="Captura de Pantalla 2021-04-27 a la(s) 00.09.30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77800" y="114300"/>
              <a:ext cx="4167515" cy="307519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7" name="Captura de Pantalla 2021-04-27 a la(s) 00.09.30.png" descr="Captura de Pantalla 2021-04-27 a la(s) 00.09.30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-1"/>
              <a:ext cx="4523115" cy="3532396"/>
            </a:xfrm>
            <a:prstGeom prst="rect">
              <a:avLst/>
            </a:prstGeom>
            <a:effectLst/>
          </p:spPr>
        </p:pic>
      </p:grpSp>
      <p:sp>
        <p:nvSpPr>
          <p:cNvPr id="310" name="Los concursos aportaban ideas, pero a la larga encarecían los costos de las viviendas por lo que los diseños CORVI, que racionalizaron las plantas y los sistemas constructivos de las viviendas, resultaron ser más eficientes en tiempo y costo en la produc"/>
          <p:cNvSpPr txBox="1"/>
          <p:nvPr/>
        </p:nvSpPr>
        <p:spPr>
          <a:xfrm>
            <a:off x="778889" y="2040412"/>
            <a:ext cx="13246189" cy="2746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just">
              <a:defRPr sz="30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Los concursos aportaban ideas, pero a la larga encarecían los costos de las viviendas por lo que los diseños CORVI, que</a:t>
            </a:r>
            <a:r>
              <a:rPr>
                <a:solidFill>
                  <a:srgbClr val="FF2600"/>
                </a:solidFill>
                <a:latin typeface="Avenir Black"/>
                <a:ea typeface="Avenir Black"/>
                <a:cs typeface="Avenir Black"/>
                <a:sym typeface="Avenir Black"/>
              </a:rPr>
              <a:t> </a:t>
            </a:r>
            <a:r>
              <a:rPr>
                <a:solidFill>
                  <a:srgbClr val="FF2600"/>
                </a:solidFill>
                <a:latin typeface="Avenir Heavy"/>
                <a:ea typeface="Avenir Heavy"/>
                <a:cs typeface="Avenir Heavy"/>
                <a:sym typeface="Avenir Heavy"/>
              </a:rPr>
              <a:t>racionalizaron las plantas y los sistemas constructivos de las viviendas,</a:t>
            </a:r>
            <a:r>
              <a:t> resultaron ser más eficientes en tiempo y costo en la producción material de ésta, impactando positivamente en el número de unidades construidas</a:t>
            </a:r>
          </a:p>
        </p:txBody>
      </p:sp>
      <p:sp>
        <p:nvSpPr>
          <p:cNvPr id="311" name="Valdés en su época de Vice Presidente Ejecutivo de CORVI. Revista AUCA (1971)"/>
          <p:cNvSpPr txBox="1"/>
          <p:nvPr/>
        </p:nvSpPr>
        <p:spPr>
          <a:xfrm>
            <a:off x="16917483" y="8443903"/>
            <a:ext cx="6516666" cy="282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80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Valdés en su época de Vice Presidente Ejecutivo de CORVI. Revista AUCA (1971)</a:t>
            </a:r>
          </a:p>
        </p:txBody>
      </p:sp>
      <p:pic>
        <p:nvPicPr>
          <p:cNvPr id="312" name="Imagen" descr="Imagen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604410" y="4367395"/>
            <a:ext cx="11945666" cy="8777656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177800" dir="5400000">
              <a:srgbClr val="000000">
                <a:alpha val="70000"/>
              </a:srgbClr>
            </a:outerShdw>
          </a:effectLst>
        </p:spPr>
      </p:pic>
      <p:sp>
        <p:nvSpPr>
          <p:cNvPr id="313" name="“La CORVI construye viviendas en cuyo diseño se ha buscado LA MAYOR SIMPLICIDAD, a fin de evitar pérdidas de tiempo en la mano de obra, y el mejor aprovechamiento del espacio y de los materiales existentes”"/>
          <p:cNvSpPr txBox="1"/>
          <p:nvPr/>
        </p:nvSpPr>
        <p:spPr>
          <a:xfrm>
            <a:off x="948662" y="7016791"/>
            <a:ext cx="8191644" cy="2746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just">
              <a:defRPr sz="30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“La CORVI construye viviendas en cuyo diseño se ha buscado </a:t>
            </a:r>
            <a:r>
              <a:rPr>
                <a:solidFill>
                  <a:srgbClr val="FE4B00"/>
                </a:solidFill>
                <a:latin typeface="Avenir Heavy"/>
                <a:ea typeface="Avenir Heavy"/>
                <a:cs typeface="Avenir Heavy"/>
                <a:sym typeface="Avenir Heavy"/>
              </a:rPr>
              <a:t>LA MAYOR SIMPLICIDAD</a:t>
            </a:r>
            <a:r>
              <a:t>, a fin de evitar pérdidas de tiempo en la mano de obra, y el mejor aprovechamiento del espacio y de los materiales existentes”</a:t>
            </a:r>
          </a:p>
        </p:txBody>
      </p:sp>
      <p:sp>
        <p:nvSpPr>
          <p:cNvPr id="314" name="Fuente: CORVI (1969). La Corporación de la Vivienda. Santiago de Chile: Oficina de Relaciones Públicas CORVI."/>
          <p:cNvSpPr txBox="1"/>
          <p:nvPr/>
        </p:nvSpPr>
        <p:spPr>
          <a:xfrm>
            <a:off x="1131550" y="9884006"/>
            <a:ext cx="7825868" cy="34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200">
                <a:solidFill>
                  <a:srgbClr val="000000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/>
            <a:r>
              <a:t>Fuente: CORVI (1969). La Corporación de la Vivienda. Santiago de Chile: Oficina de Relaciones Públicas CORVI.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058" y="13086297"/>
            <a:ext cx="508495" cy="461366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Fondart 547745"/>
          <p:cNvSpPr txBox="1"/>
          <p:nvPr/>
        </p:nvSpPr>
        <p:spPr>
          <a:xfrm>
            <a:off x="698420" y="13266515"/>
            <a:ext cx="2462643" cy="360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l" defTabSz="1292319">
              <a:lnSpc>
                <a:spcPct val="80000"/>
              </a:lnSpc>
              <a:defRPr b="1" spc="-33" sz="1695">
                <a:solidFill>
                  <a:srgbClr val="000000"/>
                </a:solidFill>
              </a:defRPr>
            </a:lvl1pPr>
          </a:lstStyle>
          <a:p>
            <a:pPr/>
            <a:r>
              <a:t>Fondart 547745</a:t>
            </a:r>
          </a:p>
        </p:txBody>
      </p:sp>
      <p:sp>
        <p:nvSpPr>
          <p:cNvPr id="318" name="Obras de Especulación. Prototipos y Tipologías diseñadas y construidas por CORVI entre 1966 y 1972"/>
          <p:cNvSpPr txBox="1"/>
          <p:nvPr/>
        </p:nvSpPr>
        <p:spPr>
          <a:xfrm>
            <a:off x="2287484" y="13321451"/>
            <a:ext cx="5924805" cy="250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88875" indent="-88875" algn="l" defTabSz="449580">
              <a:defRPr sz="1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Obras de Especulación. Prototipos y Tipologías diseñadas y construidas por CORVI entre 1966 y 1972</a:t>
            </a:r>
          </a:p>
        </p:txBody>
      </p:sp>
      <p:pic>
        <p:nvPicPr>
          <p:cNvPr id="319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500312" y="343099"/>
            <a:ext cx="2633483" cy="6438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Sociología UV  - Logo 2021.jpg" descr="Sociología UV  - Logo 202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671421" y="343099"/>
            <a:ext cx="2705056" cy="643870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Estas viviendas racionalizadas son las siguientes:…"/>
          <p:cNvSpPr txBox="1"/>
          <p:nvPr/>
        </p:nvSpPr>
        <p:spPr>
          <a:xfrm>
            <a:off x="10240460" y="1442632"/>
            <a:ext cx="13737568" cy="4486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just">
              <a:defRPr sz="28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Estas viviendas racionalizadas son las siguientes: </a:t>
            </a:r>
          </a:p>
          <a:p>
            <a:pPr marL="381000" indent="-381000" algn="just">
              <a:buSzPct val="123000"/>
              <a:buChar char="•"/>
              <a:defRPr sz="28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solidFill>
                  <a:srgbClr val="FF1D00"/>
                </a:solidFill>
              </a:rPr>
              <a:t>Viviendas Nº 132</a:t>
            </a:r>
            <a:r>
              <a:t>, de un piso, con 42 m2., dos dormitorios, pieza estar-comedor, cocina, baño y patio posterior. </a:t>
            </a:r>
          </a:p>
          <a:p>
            <a:pPr marL="381000" indent="-381000" algn="just">
              <a:buSzPct val="123000"/>
              <a:buChar char="•"/>
              <a:defRPr sz="28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solidFill>
                  <a:srgbClr val="FF1D00"/>
                </a:solidFill>
              </a:rPr>
              <a:t>Viviendas Nº 136,</a:t>
            </a:r>
            <a:r>
              <a:t> de un piso, con 64 m2., dos dormitorios, pieza estar-comedor, cocina, baño y patio posterior. </a:t>
            </a:r>
          </a:p>
          <a:p>
            <a:pPr marL="381000" indent="-381000" algn="just">
              <a:buSzPct val="123000"/>
              <a:buChar char="•"/>
              <a:defRPr sz="28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Departamentos en </a:t>
            </a:r>
            <a:r>
              <a:rPr>
                <a:solidFill>
                  <a:srgbClr val="FF1D00"/>
                </a:solidFill>
              </a:rPr>
              <a:t>Colectivo Nº 1010</a:t>
            </a:r>
            <a:r>
              <a:t>, de 4 pisos, con 50 m2., dos dormitorios, pieza estar-comedor, cocina, y baño; y  </a:t>
            </a:r>
          </a:p>
          <a:p>
            <a:pPr marL="381000" indent="-381000" algn="just">
              <a:buSzPct val="123000"/>
              <a:buChar char="•"/>
              <a:defRPr sz="28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Departamentos en </a:t>
            </a:r>
            <a:r>
              <a:rPr>
                <a:solidFill>
                  <a:srgbClr val="FF1D00"/>
                </a:solidFill>
              </a:rPr>
              <a:t>Colectivo Nº 1020</a:t>
            </a:r>
            <a:r>
              <a:t>, de 4 pisos, con 70 m2., tres dormitorios, pieza estar-comedor, cocina, y baño”</a:t>
            </a:r>
          </a:p>
        </p:txBody>
      </p:sp>
      <p:pic>
        <p:nvPicPr>
          <p:cNvPr id="322" name="Imagen" descr="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36068" y="6939770"/>
            <a:ext cx="7239433" cy="504966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177800" dir="5400000">
              <a:srgbClr val="000000">
                <a:alpha val="70000"/>
              </a:srgbClr>
            </a:outerShdw>
          </a:effectLst>
        </p:spPr>
      </p:pic>
      <p:sp>
        <p:nvSpPr>
          <p:cNvPr id="323" name="Población “La Faena de Peñalolén”"/>
          <p:cNvSpPr txBox="1"/>
          <p:nvPr/>
        </p:nvSpPr>
        <p:spPr>
          <a:xfrm>
            <a:off x="650707" y="12252128"/>
            <a:ext cx="2581479" cy="34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200">
                <a:solidFill>
                  <a:srgbClr val="000000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/>
            <a:r>
              <a:t>Población “La Faena de Peñalolén”</a:t>
            </a:r>
          </a:p>
        </p:txBody>
      </p:sp>
      <p:pic>
        <p:nvPicPr>
          <p:cNvPr id="324" name="Imagen" descr="Imagen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758828" y="6991153"/>
            <a:ext cx="6872173" cy="504966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177800" dir="5400000">
              <a:srgbClr val="000000">
                <a:alpha val="70000"/>
              </a:srgbClr>
            </a:outerShdw>
          </a:effectLst>
        </p:spPr>
      </p:pic>
      <p:sp>
        <p:nvSpPr>
          <p:cNvPr id="325" name="Población “Santa Olga”, La Cisterna"/>
          <p:cNvSpPr txBox="1"/>
          <p:nvPr/>
        </p:nvSpPr>
        <p:spPr>
          <a:xfrm>
            <a:off x="11110103" y="12252128"/>
            <a:ext cx="2651279" cy="34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200">
                <a:solidFill>
                  <a:srgbClr val="000000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/>
            <a:r>
              <a:t>Población “Santa Olga”, La Cisterna</a:t>
            </a:r>
          </a:p>
        </p:txBody>
      </p:sp>
      <p:pic>
        <p:nvPicPr>
          <p:cNvPr id="326" name="Imagen" descr="Imagen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514328" y="6899814"/>
            <a:ext cx="7233604" cy="512957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177800" dir="5400000">
              <a:srgbClr val="000000">
                <a:alpha val="70000"/>
              </a:srgbClr>
            </a:outerShdw>
          </a:effectLst>
        </p:spPr>
      </p:pic>
      <p:sp>
        <p:nvSpPr>
          <p:cNvPr id="327" name="Población “Huechuraba”, Conchalí"/>
          <p:cNvSpPr txBox="1"/>
          <p:nvPr/>
        </p:nvSpPr>
        <p:spPr>
          <a:xfrm>
            <a:off x="21163481" y="12118068"/>
            <a:ext cx="2541855" cy="34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200">
                <a:solidFill>
                  <a:srgbClr val="000000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/>
            <a:r>
              <a:t>Población “Huechuraba”, Conchalí</a:t>
            </a:r>
          </a:p>
        </p:txBody>
      </p:sp>
      <p:sp>
        <p:nvSpPr>
          <p:cNvPr id="328" name="Fuente: CORVI (1969). La Corporación de la Vivienda. Santiago de Chile: Oficina de Relaciones Públicas CORVI."/>
          <p:cNvSpPr txBox="1"/>
          <p:nvPr/>
        </p:nvSpPr>
        <p:spPr>
          <a:xfrm>
            <a:off x="16111014" y="6032557"/>
            <a:ext cx="7825868" cy="34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200">
                <a:solidFill>
                  <a:srgbClr val="000000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/>
            <a:r>
              <a:t>Fuente: CORVI (1969). La Corporación de la Vivienda. Santiago de Chile: Oficina de Relaciones Públicas CORVI.</a:t>
            </a:r>
          </a:p>
        </p:txBody>
      </p:sp>
      <p:sp>
        <p:nvSpPr>
          <p:cNvPr id="329" name="“La CORVI construye viviendas en cuyo diseño se ha buscado LA MAYOR SIMPLICIDAD, a fin de evitar pérdidas de tiempo en la mano de obra, y el mejor aprovechamiento del espacio y de los materiales existentes”"/>
          <p:cNvSpPr txBox="1"/>
          <p:nvPr/>
        </p:nvSpPr>
        <p:spPr>
          <a:xfrm>
            <a:off x="799776" y="2079124"/>
            <a:ext cx="8191644" cy="2746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just">
              <a:defRPr sz="30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“La CORVI construye viviendas en cuyo diseño se ha buscado </a:t>
            </a:r>
            <a:r>
              <a:rPr>
                <a:solidFill>
                  <a:srgbClr val="FE4B00"/>
                </a:solidFill>
                <a:latin typeface="Avenir Heavy"/>
                <a:ea typeface="Avenir Heavy"/>
                <a:cs typeface="Avenir Heavy"/>
                <a:sym typeface="Avenir Heavy"/>
              </a:rPr>
              <a:t>LA MAYOR SIMPLICIDAD</a:t>
            </a:r>
            <a:r>
              <a:t>, a fin de evitar pérdidas de tiempo en la mano de obra, y el mejor aprovechamiento del espacio y de los materiales existentes”</a:t>
            </a:r>
          </a:p>
        </p:txBody>
      </p:sp>
      <p:sp>
        <p:nvSpPr>
          <p:cNvPr id="330" name="Fuente: CORVI (1969). La Corporación de la Vivienda. Santiago de Chile: Oficina de Relaciones Públicas CORVI."/>
          <p:cNvSpPr txBox="1"/>
          <p:nvPr/>
        </p:nvSpPr>
        <p:spPr>
          <a:xfrm>
            <a:off x="982664" y="4946340"/>
            <a:ext cx="7825868" cy="34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200">
                <a:solidFill>
                  <a:srgbClr val="000000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/>
            <a:r>
              <a:t>Fuente: CORVI (1969). La Corporación de la Vivienda. Santiago de Chile: Oficina de Relaciones Públicas CORVI.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058" y="13086297"/>
            <a:ext cx="508495" cy="461366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Fondart 547745"/>
          <p:cNvSpPr txBox="1"/>
          <p:nvPr/>
        </p:nvSpPr>
        <p:spPr>
          <a:xfrm>
            <a:off x="698420" y="13266515"/>
            <a:ext cx="2462643" cy="360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l" defTabSz="1292319">
              <a:lnSpc>
                <a:spcPct val="80000"/>
              </a:lnSpc>
              <a:defRPr b="1" spc="-33" sz="1695">
                <a:solidFill>
                  <a:srgbClr val="000000"/>
                </a:solidFill>
              </a:defRPr>
            </a:lvl1pPr>
          </a:lstStyle>
          <a:p>
            <a:pPr/>
            <a:r>
              <a:t>Fondart 547745</a:t>
            </a:r>
          </a:p>
        </p:txBody>
      </p:sp>
      <p:sp>
        <p:nvSpPr>
          <p:cNvPr id="334" name="Obras de Especulación. Prototipos y Tipologías diseñadas y construidas por CORVI entre 1966 y 1972"/>
          <p:cNvSpPr txBox="1"/>
          <p:nvPr/>
        </p:nvSpPr>
        <p:spPr>
          <a:xfrm>
            <a:off x="2287484" y="13321451"/>
            <a:ext cx="5924805" cy="250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88875" indent="-88875" algn="l" defTabSz="449580">
              <a:defRPr sz="1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Obras de Especulación. Prototipos y Tipologías diseñadas y construidas por CORVI entre 1966 y 1972</a:t>
            </a:r>
          </a:p>
        </p:txBody>
      </p:sp>
      <p:pic>
        <p:nvPicPr>
          <p:cNvPr id="335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500312" y="343099"/>
            <a:ext cx="2633483" cy="6438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Sociología UV  - Logo 2021.jpg" descr="Sociología UV  - Logo 202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671421" y="343099"/>
            <a:ext cx="2705056" cy="643870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1970"/>
          <p:cNvSpPr txBox="1"/>
          <p:nvPr/>
        </p:nvSpPr>
        <p:spPr>
          <a:xfrm>
            <a:off x="11302262" y="5419104"/>
            <a:ext cx="1779475" cy="1171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5900">
                <a:solidFill>
                  <a:srgbClr val="FF1D00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r>
              <a:t>1970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prism dir="u" isContent="1" isInverted="0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058" y="13086297"/>
            <a:ext cx="508495" cy="461366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Fondart 547745"/>
          <p:cNvSpPr txBox="1"/>
          <p:nvPr/>
        </p:nvSpPr>
        <p:spPr>
          <a:xfrm>
            <a:off x="698420" y="13266515"/>
            <a:ext cx="2462643" cy="360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l" defTabSz="1292319">
              <a:lnSpc>
                <a:spcPct val="80000"/>
              </a:lnSpc>
              <a:defRPr b="1" spc="-33" sz="1695">
                <a:solidFill>
                  <a:srgbClr val="000000"/>
                </a:solidFill>
              </a:defRPr>
            </a:lvl1pPr>
          </a:lstStyle>
          <a:p>
            <a:pPr/>
            <a:r>
              <a:t>Fondart 547745</a:t>
            </a:r>
          </a:p>
        </p:txBody>
      </p:sp>
      <p:sp>
        <p:nvSpPr>
          <p:cNvPr id="341" name="Obras de Especulación. Prototipos y Tipologías diseñadas y construidas por CORVI entre 1966 y 1972"/>
          <p:cNvSpPr txBox="1"/>
          <p:nvPr/>
        </p:nvSpPr>
        <p:spPr>
          <a:xfrm>
            <a:off x="2287484" y="13321451"/>
            <a:ext cx="5924805" cy="250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88875" indent="-88875" algn="l" defTabSz="449580">
              <a:defRPr sz="1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Obras de Especulación. Prototipos y Tipologías diseñadas y construidas por CORVI entre 1966 y 1972</a:t>
            </a:r>
          </a:p>
        </p:txBody>
      </p:sp>
      <p:pic>
        <p:nvPicPr>
          <p:cNvPr id="342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500312" y="343099"/>
            <a:ext cx="2633483" cy="6438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Sociología UV  - Logo 2021.jpg" descr="Sociología UV  - Logo 202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671421" y="343099"/>
            <a:ext cx="2705056" cy="643870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1970"/>
          <p:cNvSpPr txBox="1"/>
          <p:nvPr/>
        </p:nvSpPr>
        <p:spPr>
          <a:xfrm>
            <a:off x="11302262" y="5419104"/>
            <a:ext cx="1779475" cy="1171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5900">
                <a:solidFill>
                  <a:srgbClr val="FF1D00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r>
              <a:t>1970</a:t>
            </a:r>
          </a:p>
        </p:txBody>
      </p:sp>
      <p:sp>
        <p:nvSpPr>
          <p:cNvPr id="345" name="Hiram Quiroga  es nombrado Vicepresidente Ejecutivo de la CORVI."/>
          <p:cNvSpPr txBox="1"/>
          <p:nvPr/>
        </p:nvSpPr>
        <p:spPr>
          <a:xfrm>
            <a:off x="6251544" y="7047541"/>
            <a:ext cx="11880912" cy="663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30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Hiram Quiroga  es nombrado Vicepresidente Ejecutivo de la CORVI.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058" y="13086297"/>
            <a:ext cx="508495" cy="461366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Fondart 547745"/>
          <p:cNvSpPr txBox="1"/>
          <p:nvPr/>
        </p:nvSpPr>
        <p:spPr>
          <a:xfrm>
            <a:off x="698420" y="13266515"/>
            <a:ext cx="2462643" cy="360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l" defTabSz="1292319">
              <a:lnSpc>
                <a:spcPct val="80000"/>
              </a:lnSpc>
              <a:defRPr b="1" spc="-33" sz="1695">
                <a:solidFill>
                  <a:srgbClr val="000000"/>
                </a:solidFill>
              </a:defRPr>
            </a:lvl1pPr>
          </a:lstStyle>
          <a:p>
            <a:pPr/>
            <a:r>
              <a:t>Fondart 547745</a:t>
            </a:r>
          </a:p>
        </p:txBody>
      </p:sp>
      <p:sp>
        <p:nvSpPr>
          <p:cNvPr id="349" name="Obras de Especulación. Prototipos y Tipologías diseñadas y construidas por CORVI entre 1966 y 1972"/>
          <p:cNvSpPr txBox="1"/>
          <p:nvPr/>
        </p:nvSpPr>
        <p:spPr>
          <a:xfrm>
            <a:off x="2287484" y="13321451"/>
            <a:ext cx="5924805" cy="250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88875" indent="-88875" algn="l" defTabSz="449580">
              <a:defRPr sz="1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Obras de Especulación. Prototipos y Tipologías diseñadas y construidas por CORVI entre 1966 y 1972</a:t>
            </a:r>
          </a:p>
        </p:txBody>
      </p:sp>
      <p:pic>
        <p:nvPicPr>
          <p:cNvPr id="350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500312" y="343099"/>
            <a:ext cx="2633483" cy="6438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Sociología UV  - Logo 2021.jpg" descr="Sociología UV  - Logo 202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671421" y="343099"/>
            <a:ext cx="2705056" cy="643870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1970"/>
          <p:cNvSpPr txBox="1"/>
          <p:nvPr/>
        </p:nvSpPr>
        <p:spPr>
          <a:xfrm>
            <a:off x="11302262" y="1150292"/>
            <a:ext cx="1779475" cy="1171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5900">
                <a:solidFill>
                  <a:srgbClr val="FF1D00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r>
              <a:t>1970</a:t>
            </a:r>
          </a:p>
        </p:txBody>
      </p:sp>
      <p:sp>
        <p:nvSpPr>
          <p:cNvPr id="353" name="Hiram Quiroga  es nombrado Vicepresidente Ejecutivo de la CORVI."/>
          <p:cNvSpPr txBox="1"/>
          <p:nvPr/>
        </p:nvSpPr>
        <p:spPr>
          <a:xfrm>
            <a:off x="1346308" y="2872325"/>
            <a:ext cx="11880912" cy="663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30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Hiram Quiroga  es nombrado Vicepresidente Ejecutivo de la CORVI.</a:t>
            </a:r>
          </a:p>
        </p:txBody>
      </p:sp>
      <p:sp>
        <p:nvSpPr>
          <p:cNvPr id="354" name="Se optimizan y reorganizan los departamentos de CORVI con un fuerte énfasis en el aumento de producción de viviendas de interés social"/>
          <p:cNvSpPr txBox="1"/>
          <p:nvPr/>
        </p:nvSpPr>
        <p:spPr>
          <a:xfrm>
            <a:off x="8061016" y="3713611"/>
            <a:ext cx="11880912" cy="1704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30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Se optimizan y reorganizan los departamentos de CORVI con un fuerte énfasis en el aumento de producción de viviendas de interés social</a:t>
            </a:r>
          </a:p>
        </p:txBody>
      </p:sp>
      <p:sp>
        <p:nvSpPr>
          <p:cNvPr id="355" name="Sub Departamentos"/>
          <p:cNvSpPr txBox="1"/>
          <p:nvPr/>
        </p:nvSpPr>
        <p:spPr>
          <a:xfrm>
            <a:off x="8101152" y="8129606"/>
            <a:ext cx="3565282" cy="663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30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Sub Departamentos</a:t>
            </a:r>
          </a:p>
        </p:txBody>
      </p:sp>
      <p:sp>
        <p:nvSpPr>
          <p:cNvPr id="356" name="Globo cuadrado"/>
          <p:cNvSpPr/>
          <p:nvPr/>
        </p:nvSpPr>
        <p:spPr>
          <a:xfrm>
            <a:off x="11845139" y="6086631"/>
            <a:ext cx="411560" cy="59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309" y="0"/>
                </a:moveTo>
                <a:cubicBezTo>
                  <a:pt x="19777" y="0"/>
                  <a:pt x="19350" y="29"/>
                  <a:pt x="19350" y="66"/>
                </a:cubicBezTo>
                <a:lnTo>
                  <a:pt x="19350" y="8254"/>
                </a:lnTo>
                <a:lnTo>
                  <a:pt x="0" y="8765"/>
                </a:lnTo>
                <a:lnTo>
                  <a:pt x="19350" y="9275"/>
                </a:lnTo>
                <a:lnTo>
                  <a:pt x="19350" y="21534"/>
                </a:lnTo>
                <a:cubicBezTo>
                  <a:pt x="19350" y="21571"/>
                  <a:pt x="19777" y="21600"/>
                  <a:pt x="20309" y="21600"/>
                </a:cubicBezTo>
                <a:lnTo>
                  <a:pt x="20642" y="21600"/>
                </a:lnTo>
                <a:cubicBezTo>
                  <a:pt x="21173" y="21600"/>
                  <a:pt x="21600" y="21571"/>
                  <a:pt x="21600" y="21534"/>
                </a:cubicBezTo>
                <a:lnTo>
                  <a:pt x="21600" y="66"/>
                </a:lnTo>
                <a:cubicBezTo>
                  <a:pt x="21600" y="29"/>
                  <a:pt x="21173" y="0"/>
                  <a:pt x="20642" y="0"/>
                </a:cubicBezTo>
                <a:lnTo>
                  <a:pt x="20309" y="0"/>
                </a:lnTo>
                <a:close/>
              </a:path>
            </a:pathLst>
          </a:custGeom>
          <a:solidFill>
            <a:srgbClr val="FF1D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57" name="Campamentos"/>
          <p:cNvSpPr txBox="1"/>
          <p:nvPr/>
        </p:nvSpPr>
        <p:spPr>
          <a:xfrm>
            <a:off x="12901752" y="6086631"/>
            <a:ext cx="2926909" cy="663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30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Campamentos</a:t>
            </a:r>
          </a:p>
        </p:txBody>
      </p:sp>
      <p:sp>
        <p:nvSpPr>
          <p:cNvPr id="358" name="Vivienda Industrializada"/>
          <p:cNvSpPr txBox="1"/>
          <p:nvPr/>
        </p:nvSpPr>
        <p:spPr>
          <a:xfrm>
            <a:off x="12977952" y="7171959"/>
            <a:ext cx="4336807" cy="663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30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Vivienda Industrializada</a:t>
            </a:r>
          </a:p>
        </p:txBody>
      </p:sp>
      <p:sp>
        <p:nvSpPr>
          <p:cNvPr id="359" name="Diseño"/>
          <p:cNvSpPr txBox="1"/>
          <p:nvPr/>
        </p:nvSpPr>
        <p:spPr>
          <a:xfrm>
            <a:off x="13054153" y="8257286"/>
            <a:ext cx="1877670" cy="663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30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Diseño</a:t>
            </a:r>
          </a:p>
        </p:txBody>
      </p:sp>
      <p:sp>
        <p:nvSpPr>
          <p:cNvPr id="360" name="Materiales"/>
          <p:cNvSpPr txBox="1"/>
          <p:nvPr/>
        </p:nvSpPr>
        <p:spPr>
          <a:xfrm>
            <a:off x="13054153" y="9221651"/>
            <a:ext cx="2333084" cy="663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30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Materiales</a:t>
            </a:r>
          </a:p>
        </p:txBody>
      </p:sp>
      <p:sp>
        <p:nvSpPr>
          <p:cNvPr id="361" name="Ejecución"/>
          <p:cNvSpPr txBox="1"/>
          <p:nvPr/>
        </p:nvSpPr>
        <p:spPr>
          <a:xfrm>
            <a:off x="13054153" y="10427941"/>
            <a:ext cx="2183165" cy="663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30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Ejecución</a:t>
            </a:r>
          </a:p>
        </p:txBody>
      </p:sp>
      <p:sp>
        <p:nvSpPr>
          <p:cNvPr id="362" name="Control y Métodos"/>
          <p:cNvSpPr txBox="1"/>
          <p:nvPr/>
        </p:nvSpPr>
        <p:spPr>
          <a:xfrm>
            <a:off x="13054153" y="11543872"/>
            <a:ext cx="3565282" cy="663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30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Control y Métodos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058" y="13086297"/>
            <a:ext cx="508495" cy="461366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Fondart 547745"/>
          <p:cNvSpPr txBox="1"/>
          <p:nvPr/>
        </p:nvSpPr>
        <p:spPr>
          <a:xfrm>
            <a:off x="698420" y="13266515"/>
            <a:ext cx="2462643" cy="360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l" defTabSz="1292319">
              <a:lnSpc>
                <a:spcPct val="80000"/>
              </a:lnSpc>
              <a:defRPr b="1" spc="-33" sz="1695">
                <a:solidFill>
                  <a:srgbClr val="000000"/>
                </a:solidFill>
              </a:defRPr>
            </a:lvl1pPr>
          </a:lstStyle>
          <a:p>
            <a:pPr/>
            <a:r>
              <a:t>Fondart 547745</a:t>
            </a:r>
          </a:p>
        </p:txBody>
      </p:sp>
      <p:sp>
        <p:nvSpPr>
          <p:cNvPr id="366" name="Obras de Especulación. Prototipos y Tipologías diseñadas y construidas por CORVI entre 1966 y 1972"/>
          <p:cNvSpPr txBox="1"/>
          <p:nvPr/>
        </p:nvSpPr>
        <p:spPr>
          <a:xfrm>
            <a:off x="2287484" y="13321451"/>
            <a:ext cx="5924805" cy="250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88875" indent="-88875" algn="l" defTabSz="449580">
              <a:defRPr sz="1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Obras de Especulación. Prototipos y Tipologías diseñadas y construidas por CORVI entre 1966 y 1972</a:t>
            </a:r>
          </a:p>
        </p:txBody>
      </p:sp>
      <p:pic>
        <p:nvPicPr>
          <p:cNvPr id="367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500312" y="343099"/>
            <a:ext cx="2633483" cy="6438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Sociología UV  - Logo 2021.jpg" descr="Sociología UV  - Logo 202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671421" y="343099"/>
            <a:ext cx="2705056" cy="643870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1970"/>
          <p:cNvSpPr txBox="1"/>
          <p:nvPr/>
        </p:nvSpPr>
        <p:spPr>
          <a:xfrm>
            <a:off x="11302262" y="1150292"/>
            <a:ext cx="1779475" cy="1171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5900">
                <a:solidFill>
                  <a:srgbClr val="FF1D00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r>
              <a:t>1970</a:t>
            </a:r>
          </a:p>
        </p:txBody>
      </p:sp>
      <p:sp>
        <p:nvSpPr>
          <p:cNvPr id="370" name="Hiram Quiroga  es nombrado Vicepresidente Ejecutivo de la CORVI."/>
          <p:cNvSpPr txBox="1"/>
          <p:nvPr/>
        </p:nvSpPr>
        <p:spPr>
          <a:xfrm>
            <a:off x="1346308" y="2872325"/>
            <a:ext cx="11880912" cy="663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30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Hiram Quiroga  es nombrado Vicepresidente Ejecutivo de la CORVI.</a:t>
            </a:r>
          </a:p>
        </p:txBody>
      </p:sp>
      <p:sp>
        <p:nvSpPr>
          <p:cNvPr id="371" name="Se optimizan y reorganizan los departamentos de CORVI con un fuerte énfasis en el aumento de producción de viviendas de interés social"/>
          <p:cNvSpPr txBox="1"/>
          <p:nvPr/>
        </p:nvSpPr>
        <p:spPr>
          <a:xfrm>
            <a:off x="8061016" y="3713611"/>
            <a:ext cx="11880912" cy="1704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30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Se optimizan y reorganizan los departamentos de CORVI con un fuerte énfasis en el aumento de producción de viviendas de interés social</a:t>
            </a:r>
          </a:p>
        </p:txBody>
      </p:sp>
      <p:sp>
        <p:nvSpPr>
          <p:cNvPr id="372" name="Sub Departamentos"/>
          <p:cNvSpPr txBox="1"/>
          <p:nvPr/>
        </p:nvSpPr>
        <p:spPr>
          <a:xfrm>
            <a:off x="643084" y="8352586"/>
            <a:ext cx="3565282" cy="663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30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Sub Departamentos</a:t>
            </a:r>
          </a:p>
        </p:txBody>
      </p:sp>
      <p:sp>
        <p:nvSpPr>
          <p:cNvPr id="373" name="Globo cuadrado"/>
          <p:cNvSpPr/>
          <p:nvPr/>
        </p:nvSpPr>
        <p:spPr>
          <a:xfrm>
            <a:off x="4387070" y="6309611"/>
            <a:ext cx="411560" cy="59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309" y="0"/>
                </a:moveTo>
                <a:cubicBezTo>
                  <a:pt x="19777" y="0"/>
                  <a:pt x="19350" y="29"/>
                  <a:pt x="19350" y="66"/>
                </a:cubicBezTo>
                <a:lnTo>
                  <a:pt x="19350" y="8254"/>
                </a:lnTo>
                <a:lnTo>
                  <a:pt x="0" y="8765"/>
                </a:lnTo>
                <a:lnTo>
                  <a:pt x="19350" y="9275"/>
                </a:lnTo>
                <a:lnTo>
                  <a:pt x="19350" y="21534"/>
                </a:lnTo>
                <a:cubicBezTo>
                  <a:pt x="19350" y="21571"/>
                  <a:pt x="19777" y="21600"/>
                  <a:pt x="20309" y="21600"/>
                </a:cubicBezTo>
                <a:lnTo>
                  <a:pt x="20642" y="21600"/>
                </a:lnTo>
                <a:cubicBezTo>
                  <a:pt x="21173" y="21600"/>
                  <a:pt x="21600" y="21571"/>
                  <a:pt x="21600" y="21534"/>
                </a:cubicBezTo>
                <a:lnTo>
                  <a:pt x="21600" y="66"/>
                </a:lnTo>
                <a:cubicBezTo>
                  <a:pt x="21600" y="29"/>
                  <a:pt x="21173" y="0"/>
                  <a:pt x="20642" y="0"/>
                </a:cubicBezTo>
                <a:lnTo>
                  <a:pt x="20309" y="0"/>
                </a:lnTo>
                <a:close/>
              </a:path>
            </a:pathLst>
          </a:custGeom>
          <a:solidFill>
            <a:srgbClr val="FF1D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74" name="Campamentos"/>
          <p:cNvSpPr txBox="1"/>
          <p:nvPr/>
        </p:nvSpPr>
        <p:spPr>
          <a:xfrm>
            <a:off x="5443684" y="6309611"/>
            <a:ext cx="2926908" cy="663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30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Campamentos</a:t>
            </a:r>
          </a:p>
        </p:txBody>
      </p:sp>
      <p:sp>
        <p:nvSpPr>
          <p:cNvPr id="375" name="Vivienda Industrializada"/>
          <p:cNvSpPr txBox="1"/>
          <p:nvPr/>
        </p:nvSpPr>
        <p:spPr>
          <a:xfrm>
            <a:off x="5519884" y="7394938"/>
            <a:ext cx="4336806" cy="663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30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Vivienda Industrializada</a:t>
            </a:r>
          </a:p>
        </p:txBody>
      </p:sp>
      <p:sp>
        <p:nvSpPr>
          <p:cNvPr id="376" name="Diseño"/>
          <p:cNvSpPr txBox="1"/>
          <p:nvPr/>
        </p:nvSpPr>
        <p:spPr>
          <a:xfrm>
            <a:off x="5596084" y="8480266"/>
            <a:ext cx="1877670" cy="663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30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Diseño</a:t>
            </a:r>
          </a:p>
        </p:txBody>
      </p:sp>
      <p:sp>
        <p:nvSpPr>
          <p:cNvPr id="377" name="Materiales"/>
          <p:cNvSpPr txBox="1"/>
          <p:nvPr/>
        </p:nvSpPr>
        <p:spPr>
          <a:xfrm>
            <a:off x="5596084" y="9444631"/>
            <a:ext cx="2333084" cy="663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30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Materiales</a:t>
            </a:r>
          </a:p>
        </p:txBody>
      </p:sp>
      <p:sp>
        <p:nvSpPr>
          <p:cNvPr id="378" name="Ejecución"/>
          <p:cNvSpPr txBox="1"/>
          <p:nvPr/>
        </p:nvSpPr>
        <p:spPr>
          <a:xfrm>
            <a:off x="5596084" y="10650921"/>
            <a:ext cx="2183165" cy="663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30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Ejecución</a:t>
            </a:r>
          </a:p>
        </p:txBody>
      </p:sp>
      <p:sp>
        <p:nvSpPr>
          <p:cNvPr id="379" name="Control y Métodos"/>
          <p:cNvSpPr txBox="1"/>
          <p:nvPr/>
        </p:nvSpPr>
        <p:spPr>
          <a:xfrm>
            <a:off x="5596084" y="11766851"/>
            <a:ext cx="3565282" cy="663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30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Control y Métodos</a:t>
            </a:r>
          </a:p>
        </p:txBody>
      </p:sp>
      <p:sp>
        <p:nvSpPr>
          <p:cNvPr id="380" name="Se construyen más de 200 mil unidades de viviendas"/>
          <p:cNvSpPr txBox="1"/>
          <p:nvPr/>
        </p:nvSpPr>
        <p:spPr>
          <a:xfrm>
            <a:off x="11492344" y="7616042"/>
            <a:ext cx="3783967" cy="1704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30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Se construyen más de 200 mil unidades de viviendas</a:t>
            </a:r>
          </a:p>
        </p:txBody>
      </p:sp>
      <p:pic>
        <p:nvPicPr>
          <p:cNvPr id="381" name="Imagen" descr="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557524" y="5109502"/>
            <a:ext cx="7969468" cy="78578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058" y="13086297"/>
            <a:ext cx="508495" cy="461366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Fondart 547745"/>
          <p:cNvSpPr txBox="1"/>
          <p:nvPr/>
        </p:nvSpPr>
        <p:spPr>
          <a:xfrm>
            <a:off x="698420" y="13266515"/>
            <a:ext cx="2462643" cy="360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l" defTabSz="1292319">
              <a:lnSpc>
                <a:spcPct val="80000"/>
              </a:lnSpc>
              <a:defRPr b="1" spc="-33" sz="1695">
                <a:solidFill>
                  <a:srgbClr val="000000"/>
                </a:solidFill>
              </a:defRPr>
            </a:lvl1pPr>
          </a:lstStyle>
          <a:p>
            <a:pPr/>
            <a:r>
              <a:t>Fondart 547745</a:t>
            </a:r>
          </a:p>
        </p:txBody>
      </p:sp>
      <p:sp>
        <p:nvSpPr>
          <p:cNvPr id="171" name="Obras de Especulación. Prototipos y Tipologías diseñadas y construidas por CORVI entre 1966 y 1972"/>
          <p:cNvSpPr txBox="1"/>
          <p:nvPr/>
        </p:nvSpPr>
        <p:spPr>
          <a:xfrm>
            <a:off x="2287484" y="13321451"/>
            <a:ext cx="5924805" cy="250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88875" indent="-88875" algn="l" defTabSz="449580">
              <a:defRPr sz="1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Obras de Especulación. Prototipos y Tipologías diseñadas y construidas por CORVI entre 1966 y 1972</a:t>
            </a:r>
          </a:p>
        </p:txBody>
      </p:sp>
      <p:pic>
        <p:nvPicPr>
          <p:cNvPr id="172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500312" y="343099"/>
            <a:ext cx="2633483" cy="6438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Sociología UV  - Logo 2021.jpg" descr="Sociología UV  - Logo 202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671421" y="343099"/>
            <a:ext cx="2705056" cy="643870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1953"/>
          <p:cNvSpPr txBox="1"/>
          <p:nvPr/>
        </p:nvSpPr>
        <p:spPr>
          <a:xfrm>
            <a:off x="11302262" y="5419104"/>
            <a:ext cx="1779475" cy="1171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5900">
                <a:solidFill>
                  <a:srgbClr val="FF1D00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r>
              <a:t>1953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058" y="13086297"/>
            <a:ext cx="508495" cy="461366"/>
          </a:xfrm>
          <a:prstGeom prst="rect">
            <a:avLst/>
          </a:prstGeom>
          <a:ln w="12700">
            <a:miter lim="400000"/>
          </a:ln>
        </p:spPr>
      </p:pic>
      <p:sp>
        <p:nvSpPr>
          <p:cNvPr id="384" name="Fondart 547745"/>
          <p:cNvSpPr txBox="1"/>
          <p:nvPr/>
        </p:nvSpPr>
        <p:spPr>
          <a:xfrm>
            <a:off x="698420" y="13266515"/>
            <a:ext cx="2462643" cy="360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l" defTabSz="1292319">
              <a:lnSpc>
                <a:spcPct val="80000"/>
              </a:lnSpc>
              <a:defRPr b="1" spc="-33" sz="1695">
                <a:solidFill>
                  <a:srgbClr val="000000"/>
                </a:solidFill>
              </a:defRPr>
            </a:lvl1pPr>
          </a:lstStyle>
          <a:p>
            <a:pPr/>
            <a:r>
              <a:t>Fondart 547745</a:t>
            </a:r>
          </a:p>
        </p:txBody>
      </p:sp>
      <p:sp>
        <p:nvSpPr>
          <p:cNvPr id="385" name="Obras de Especulación. Prototipos y Tipologías diseñadas y construidas por CORVI entre 1966 y 1972"/>
          <p:cNvSpPr txBox="1"/>
          <p:nvPr/>
        </p:nvSpPr>
        <p:spPr>
          <a:xfrm>
            <a:off x="2287484" y="13321451"/>
            <a:ext cx="5924805" cy="250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88875" indent="-88875" algn="l" defTabSz="449580">
              <a:defRPr sz="1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Obras de Especulación. Prototipos y Tipologías diseñadas y construidas por CORVI entre 1966 y 1972</a:t>
            </a:r>
          </a:p>
        </p:txBody>
      </p:sp>
      <p:pic>
        <p:nvPicPr>
          <p:cNvPr id="386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500312" y="343099"/>
            <a:ext cx="2633483" cy="6438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" name="Sociología UV  - Logo 2021.jpg" descr="Sociología UV  - Logo 202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671421" y="343099"/>
            <a:ext cx="2705056" cy="643870"/>
          </a:xfrm>
          <a:prstGeom prst="rect">
            <a:avLst/>
          </a:prstGeom>
          <a:ln w="12700">
            <a:miter lim="400000"/>
          </a:ln>
        </p:spPr>
      </p:pic>
      <p:sp>
        <p:nvSpPr>
          <p:cNvPr id="388" name="Las ultimas unidades de viviendas basadas en las tipologías CORVI se construyen en la Población Santa Ana, Stgo. (Colectivos 1010)"/>
          <p:cNvSpPr txBox="1"/>
          <p:nvPr/>
        </p:nvSpPr>
        <p:spPr>
          <a:xfrm>
            <a:off x="3911184" y="6265862"/>
            <a:ext cx="16561633" cy="1184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30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Las ultimas unidades de viviendas basadas en las tipologías CORVI se construyen en la Población Santa Ana, Stgo. (Colectivos 1010)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fad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058" y="13086297"/>
            <a:ext cx="508495" cy="461366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Fondart 547745"/>
          <p:cNvSpPr txBox="1"/>
          <p:nvPr/>
        </p:nvSpPr>
        <p:spPr>
          <a:xfrm>
            <a:off x="698420" y="13266515"/>
            <a:ext cx="2462643" cy="360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l" defTabSz="1292319">
              <a:lnSpc>
                <a:spcPct val="80000"/>
              </a:lnSpc>
              <a:defRPr b="1" spc="-33" sz="1695">
                <a:solidFill>
                  <a:srgbClr val="000000"/>
                </a:solidFill>
              </a:defRPr>
            </a:lvl1pPr>
          </a:lstStyle>
          <a:p>
            <a:pPr/>
            <a:r>
              <a:t>Fondart 547745</a:t>
            </a:r>
          </a:p>
        </p:txBody>
      </p:sp>
      <p:sp>
        <p:nvSpPr>
          <p:cNvPr id="392" name="Obras de Especulación. Prototipos y Tipologías diseñadas y construidas por CORVI entre 1966 y 1972"/>
          <p:cNvSpPr txBox="1"/>
          <p:nvPr/>
        </p:nvSpPr>
        <p:spPr>
          <a:xfrm>
            <a:off x="2287484" y="13321451"/>
            <a:ext cx="5924805" cy="250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88875" indent="-88875" algn="l" defTabSz="449580">
              <a:defRPr sz="1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Obras de Especulación. Prototipos y Tipologías diseñadas y construidas por CORVI entre 1966 y 1972</a:t>
            </a:r>
          </a:p>
        </p:txBody>
      </p:sp>
      <p:pic>
        <p:nvPicPr>
          <p:cNvPr id="393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500312" y="343099"/>
            <a:ext cx="2633483" cy="6438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4" name="Sociología UV  - Logo 2021.jpg" descr="Sociología UV  - Logo 202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671421" y="343099"/>
            <a:ext cx="2705056" cy="643870"/>
          </a:xfrm>
          <a:prstGeom prst="rect">
            <a:avLst/>
          </a:prstGeom>
          <a:ln w="12700">
            <a:miter lim="400000"/>
          </a:ln>
        </p:spPr>
      </p:pic>
      <p:sp>
        <p:nvSpPr>
          <p:cNvPr id="395" name="Las ultimas unidades de viviendas basadas en las tipologías CORVI se construyen en la Población Santa Ana, Stgo. (Colectivos 1010)"/>
          <p:cNvSpPr txBox="1"/>
          <p:nvPr/>
        </p:nvSpPr>
        <p:spPr>
          <a:xfrm>
            <a:off x="3911184" y="6265862"/>
            <a:ext cx="16561633" cy="1184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30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Las ultimas unidades de viviendas basadas en las tipologías CORVI se construyen en la Población Santa Ana, Stgo. (Colectivos 1010)</a:t>
            </a:r>
          </a:p>
        </p:txBody>
      </p:sp>
      <p:sp>
        <p:nvSpPr>
          <p:cNvPr id="396" name="1981"/>
          <p:cNvSpPr txBox="1"/>
          <p:nvPr/>
        </p:nvSpPr>
        <p:spPr>
          <a:xfrm>
            <a:off x="11302262" y="3996704"/>
            <a:ext cx="1779475" cy="1171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5900">
                <a:solidFill>
                  <a:srgbClr val="FF1D00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r>
              <a:t>1981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058" y="13086297"/>
            <a:ext cx="508495" cy="461366"/>
          </a:xfrm>
          <a:prstGeom prst="rect">
            <a:avLst/>
          </a:prstGeom>
          <a:ln w="12700">
            <a:miter lim="400000"/>
          </a:ln>
        </p:spPr>
      </p:pic>
      <p:sp>
        <p:nvSpPr>
          <p:cNvPr id="399" name="Fondart 547745"/>
          <p:cNvSpPr txBox="1"/>
          <p:nvPr/>
        </p:nvSpPr>
        <p:spPr>
          <a:xfrm>
            <a:off x="698420" y="13266515"/>
            <a:ext cx="2462643" cy="360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l" defTabSz="1292319">
              <a:lnSpc>
                <a:spcPct val="80000"/>
              </a:lnSpc>
              <a:defRPr b="1" spc="-33" sz="1695">
                <a:solidFill>
                  <a:srgbClr val="000000"/>
                </a:solidFill>
              </a:defRPr>
            </a:lvl1pPr>
          </a:lstStyle>
          <a:p>
            <a:pPr/>
            <a:r>
              <a:t>Fondart 547745</a:t>
            </a:r>
          </a:p>
        </p:txBody>
      </p:sp>
      <p:sp>
        <p:nvSpPr>
          <p:cNvPr id="400" name="Obras de Especulación. Prototipos y Tipologías diseñadas y construidas por CORVI entre 1966 y 1972"/>
          <p:cNvSpPr txBox="1"/>
          <p:nvPr/>
        </p:nvSpPr>
        <p:spPr>
          <a:xfrm>
            <a:off x="2287484" y="13321451"/>
            <a:ext cx="5924805" cy="250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88875" indent="-88875" algn="l" defTabSz="449580">
              <a:defRPr sz="1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Obras de Especulación. Prototipos y Tipologías diseñadas y construidas por CORVI entre 1966 y 1972</a:t>
            </a:r>
          </a:p>
        </p:txBody>
      </p:sp>
      <p:pic>
        <p:nvPicPr>
          <p:cNvPr id="401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500312" y="343099"/>
            <a:ext cx="2633483" cy="64387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" name="Sociología UV  - Logo 2021.jpg" descr="Sociología UV  - Logo 202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671421" y="343099"/>
            <a:ext cx="2705056" cy="643870"/>
          </a:xfrm>
          <a:prstGeom prst="rect">
            <a:avLst/>
          </a:prstGeom>
          <a:ln w="12700">
            <a:miter lim="400000"/>
          </a:ln>
        </p:spPr>
      </p:pic>
      <p:sp>
        <p:nvSpPr>
          <p:cNvPr id="403" name="Las ultimas unidades de viviendas basadas en las tipologías CORVI se construyen en la Población Santa Ana, Stgo. (Colectivos 1010)"/>
          <p:cNvSpPr txBox="1"/>
          <p:nvPr/>
        </p:nvSpPr>
        <p:spPr>
          <a:xfrm>
            <a:off x="3911184" y="10888662"/>
            <a:ext cx="16561633" cy="1184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30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Las ultimas unidades de viviendas basadas en las tipologías CORVI se construyen en la Población Santa Ana, Stgo. (Colectivos 1010)</a:t>
            </a:r>
          </a:p>
        </p:txBody>
      </p:sp>
      <p:sp>
        <p:nvSpPr>
          <p:cNvPr id="404" name="1981"/>
          <p:cNvSpPr txBox="1"/>
          <p:nvPr/>
        </p:nvSpPr>
        <p:spPr>
          <a:xfrm>
            <a:off x="11302262" y="9508504"/>
            <a:ext cx="1779475" cy="1171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5900">
                <a:solidFill>
                  <a:srgbClr val="FF1D00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r>
              <a:t>1981</a:t>
            </a:r>
          </a:p>
        </p:txBody>
      </p:sp>
      <p:sp>
        <p:nvSpPr>
          <p:cNvPr id="405" name="La Dictadura Cívico Militar reorganiza el MINVU e implementa, hacia 1979, la primera Política de Desarrollo Urbano para Santiago, de inspiración neoliberal, que elimina los límites de expansión urbana, dando paso al libre mercado de los suelos."/>
          <p:cNvSpPr txBox="1"/>
          <p:nvPr/>
        </p:nvSpPr>
        <p:spPr>
          <a:xfrm>
            <a:off x="3911184" y="6005512"/>
            <a:ext cx="16561633" cy="1704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30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La Dictadura Cívico Militar reorganiza el MINVU e implementa, hacia 1979, la primera Política de Desarrollo Urbano para Santiago, de inspiración neoliberal, que elimina los límites de expansión urbana, dando paso al libre mercado de los suelos. </a:t>
            </a:r>
          </a:p>
        </p:txBody>
      </p:sp>
      <p:sp>
        <p:nvSpPr>
          <p:cNvPr id="406" name="1973"/>
          <p:cNvSpPr txBox="1"/>
          <p:nvPr/>
        </p:nvSpPr>
        <p:spPr>
          <a:xfrm>
            <a:off x="11302262" y="4225304"/>
            <a:ext cx="1779475" cy="1171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5900">
                <a:solidFill>
                  <a:srgbClr val="FF1D00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r>
              <a:t>1973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058" y="13086297"/>
            <a:ext cx="508495" cy="461366"/>
          </a:xfrm>
          <a:prstGeom prst="rect">
            <a:avLst/>
          </a:prstGeom>
          <a:ln w="12700">
            <a:miter lim="400000"/>
          </a:ln>
        </p:spPr>
      </p:pic>
      <p:sp>
        <p:nvSpPr>
          <p:cNvPr id="409" name="Fondart 547745"/>
          <p:cNvSpPr txBox="1"/>
          <p:nvPr/>
        </p:nvSpPr>
        <p:spPr>
          <a:xfrm>
            <a:off x="698420" y="13266515"/>
            <a:ext cx="2462643" cy="360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l" defTabSz="1292319">
              <a:lnSpc>
                <a:spcPct val="80000"/>
              </a:lnSpc>
              <a:defRPr b="1" spc="-33" sz="1695">
                <a:solidFill>
                  <a:srgbClr val="000000"/>
                </a:solidFill>
              </a:defRPr>
            </a:lvl1pPr>
          </a:lstStyle>
          <a:p>
            <a:pPr/>
            <a:r>
              <a:t>Fondart 547745</a:t>
            </a:r>
          </a:p>
        </p:txBody>
      </p:sp>
      <p:sp>
        <p:nvSpPr>
          <p:cNvPr id="410" name="Obras de Especulación. Prototipos y Tipologías diseñadas y construidas por CORVI entre 1966 y 1972"/>
          <p:cNvSpPr txBox="1"/>
          <p:nvPr/>
        </p:nvSpPr>
        <p:spPr>
          <a:xfrm>
            <a:off x="2287484" y="13321451"/>
            <a:ext cx="5924805" cy="250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88875" indent="-88875" algn="l" defTabSz="449580">
              <a:defRPr sz="1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Obras de Especulación. Prototipos y Tipologías diseñadas y construidas por CORVI entre 1966 y 1972</a:t>
            </a:r>
          </a:p>
        </p:txBody>
      </p:sp>
      <p:pic>
        <p:nvPicPr>
          <p:cNvPr id="411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500312" y="343099"/>
            <a:ext cx="2633483" cy="64387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" name="Sociología UV  - Logo 2021.jpg" descr="Sociología UV  - Logo 202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671421" y="343099"/>
            <a:ext cx="2705056" cy="643870"/>
          </a:xfrm>
          <a:prstGeom prst="rect">
            <a:avLst/>
          </a:prstGeom>
          <a:ln w="12700">
            <a:miter lim="400000"/>
          </a:ln>
        </p:spPr>
      </p:pic>
      <p:sp>
        <p:nvSpPr>
          <p:cNvPr id="413" name="Las ultimas unidades de viviendas basadas en las tipologías CORVI se construyen en la Población Santa Ana, Stgo. (Colectivos 1010)"/>
          <p:cNvSpPr txBox="1"/>
          <p:nvPr/>
        </p:nvSpPr>
        <p:spPr>
          <a:xfrm>
            <a:off x="3911184" y="10340176"/>
            <a:ext cx="16561633" cy="1184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30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Las ultimas unidades de viviendas basadas en las tipologías CORVI se construyen en la Población Santa Ana, Stgo. (Colectivos 1010)</a:t>
            </a:r>
          </a:p>
        </p:txBody>
      </p:sp>
      <p:sp>
        <p:nvSpPr>
          <p:cNvPr id="414" name="1981"/>
          <p:cNvSpPr txBox="1"/>
          <p:nvPr/>
        </p:nvSpPr>
        <p:spPr>
          <a:xfrm>
            <a:off x="11302262" y="9061618"/>
            <a:ext cx="1779475" cy="1171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5900">
                <a:solidFill>
                  <a:srgbClr val="FF1D00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r>
              <a:t>1981</a:t>
            </a:r>
          </a:p>
        </p:txBody>
      </p:sp>
      <p:sp>
        <p:nvSpPr>
          <p:cNvPr id="415" name="CORVI desaparece. El gobierno dictatorial la fusiona con CORMU, CORHABIT y COU en el Servicio Regional de Vivienda y Urbanización (SERVIU) y promulga una nueva Ley General de Urbanismo y Construcciones."/>
          <p:cNvSpPr txBox="1"/>
          <p:nvPr/>
        </p:nvSpPr>
        <p:spPr>
          <a:xfrm>
            <a:off x="3911184" y="6270842"/>
            <a:ext cx="16561633" cy="1704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30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solidFill>
                  <a:srgbClr val="212121"/>
                </a:solidFill>
                <a:latin typeface="Avenir Heavy"/>
                <a:ea typeface="Avenir Heavy"/>
                <a:cs typeface="Avenir Heavy"/>
                <a:sym typeface="Avenir Heavy"/>
              </a:rPr>
              <a:t>CORVI desaparece</a:t>
            </a:r>
            <a:r>
              <a:rPr>
                <a:solidFill>
                  <a:srgbClr val="56B6B6"/>
                </a:solidFill>
                <a:latin typeface="Avenir Heavy"/>
                <a:ea typeface="Avenir Heavy"/>
                <a:cs typeface="Avenir Heavy"/>
                <a:sym typeface="Avenir Heavy"/>
              </a:rPr>
              <a:t>. </a:t>
            </a:r>
            <a:r>
              <a:t>El gobierno dictatorial la fusiona con CORMU, CORHABIT y COU en el Servicio Regional de Vivienda y Urbanización (SERVIU) y promulga una nueva Ley General de Urbanismo y Construcciones. </a:t>
            </a:r>
          </a:p>
        </p:txBody>
      </p:sp>
      <p:sp>
        <p:nvSpPr>
          <p:cNvPr id="416" name="1976"/>
          <p:cNvSpPr txBox="1"/>
          <p:nvPr/>
        </p:nvSpPr>
        <p:spPr>
          <a:xfrm>
            <a:off x="11302262" y="4806731"/>
            <a:ext cx="1779475" cy="1171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5900">
                <a:solidFill>
                  <a:srgbClr val="FF1D00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r>
              <a:t>1976</a:t>
            </a:r>
          </a:p>
        </p:txBody>
      </p:sp>
      <p:sp>
        <p:nvSpPr>
          <p:cNvPr id="417" name="1973"/>
          <p:cNvSpPr txBox="1"/>
          <p:nvPr/>
        </p:nvSpPr>
        <p:spPr>
          <a:xfrm>
            <a:off x="11302262" y="722312"/>
            <a:ext cx="1779475" cy="1171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5900">
                <a:solidFill>
                  <a:srgbClr val="FF1D00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r>
              <a:t>1973</a:t>
            </a:r>
          </a:p>
        </p:txBody>
      </p:sp>
      <p:sp>
        <p:nvSpPr>
          <p:cNvPr id="418" name="La Dictadura Cívico Militar reorganiza el MINVU e implementa, hacia 1979, la primera Política de Desarrollo Urbano para Santiago, de inspiración neoliberal, que elimina los límites de expansión urbana, dando paso al libre mercado de los suelos."/>
          <p:cNvSpPr txBox="1"/>
          <p:nvPr/>
        </p:nvSpPr>
        <p:spPr>
          <a:xfrm>
            <a:off x="4165184" y="1916112"/>
            <a:ext cx="16561633" cy="1704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30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La Dictadura Cívico Militar reorganiza el MINVU e implementa, hacia 1979, la primera Política de Desarrollo Urbano para Santiago, de inspiración neoliberal, que elimina los límites de expansión urbana, dando paso al libre mercado de los suelos.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5956" y="516248"/>
            <a:ext cx="2816421" cy="2555386"/>
          </a:xfrm>
          <a:prstGeom prst="rect">
            <a:avLst/>
          </a:prstGeom>
          <a:ln w="12700">
            <a:miter lim="400000"/>
          </a:ln>
        </p:spPr>
      </p:pic>
      <p:sp>
        <p:nvSpPr>
          <p:cNvPr id="421" name="Corporación para la Vivienda (CORVI)"/>
          <p:cNvSpPr txBox="1"/>
          <p:nvPr>
            <p:ph type="title"/>
          </p:nvPr>
        </p:nvSpPr>
        <p:spPr>
          <a:xfrm>
            <a:off x="750166" y="4515315"/>
            <a:ext cx="21971001" cy="1433164"/>
          </a:xfrm>
          <a:prstGeom prst="rect">
            <a:avLst/>
          </a:prstGeom>
        </p:spPr>
        <p:txBody>
          <a:bodyPr anchor="t"/>
          <a:lstStyle>
            <a:lvl1pPr defTabSz="1853137">
              <a:defRPr b="0" spc="-173" sz="8664">
                <a:solidFill>
                  <a:srgbClr val="FF26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Corporación para la Vivienda (CORVI)</a:t>
            </a:r>
          </a:p>
        </p:txBody>
      </p:sp>
      <p:sp>
        <p:nvSpPr>
          <p:cNvPr id="422" name="Fondart 547745"/>
          <p:cNvSpPr txBox="1"/>
          <p:nvPr/>
        </p:nvSpPr>
        <p:spPr>
          <a:xfrm>
            <a:off x="750166" y="3418023"/>
            <a:ext cx="21971001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l" defTabSz="1609303">
              <a:lnSpc>
                <a:spcPct val="80000"/>
              </a:lnSpc>
              <a:defRPr b="1" spc="-112" sz="5610">
                <a:solidFill>
                  <a:srgbClr val="000000"/>
                </a:solidFill>
              </a:defRPr>
            </a:lvl1pPr>
          </a:lstStyle>
          <a:p>
            <a:pPr/>
            <a:r>
              <a:t>Fondart 547745</a:t>
            </a:r>
          </a:p>
        </p:txBody>
      </p:sp>
      <p:sp>
        <p:nvSpPr>
          <p:cNvPr id="423" name="Obras de Especulación. Prototipos y Tipologías diseñadas y construidas por CORVI entre 1966 y 1972"/>
          <p:cNvSpPr txBox="1"/>
          <p:nvPr/>
        </p:nvSpPr>
        <p:spPr>
          <a:xfrm>
            <a:off x="760304" y="4138552"/>
            <a:ext cx="14059510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88875" indent="-88875" algn="l" defTabSz="449580"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Obras de Especulación. Prototipos y Tipologías diseñadas y construidas por CORVI entre 1966 y 1972</a:t>
            </a:r>
          </a:p>
        </p:txBody>
      </p:sp>
      <p:pic>
        <p:nvPicPr>
          <p:cNvPr id="424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500312" y="343099"/>
            <a:ext cx="2633483" cy="64387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5" name="Sociología UV  - Logo 2021.jpg" descr="Sociología UV  - Logo 202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671421" y="343099"/>
            <a:ext cx="2705056" cy="643870"/>
          </a:xfrm>
          <a:prstGeom prst="rect">
            <a:avLst/>
          </a:prstGeom>
          <a:ln w="12700">
            <a:miter lim="400000"/>
          </a:ln>
        </p:spPr>
      </p:pic>
      <p:sp>
        <p:nvSpPr>
          <p:cNvPr id="426" name="1953"/>
          <p:cNvSpPr txBox="1"/>
          <p:nvPr/>
        </p:nvSpPr>
        <p:spPr>
          <a:xfrm>
            <a:off x="14477262" y="5933191"/>
            <a:ext cx="2209885" cy="1412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7300">
                <a:solidFill>
                  <a:srgbClr val="FF1D00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r>
              <a:t>1953</a:t>
            </a:r>
          </a:p>
        </p:txBody>
      </p:sp>
      <p:sp>
        <p:nvSpPr>
          <p:cNvPr id="427" name="1976"/>
          <p:cNvSpPr txBox="1"/>
          <p:nvPr/>
        </p:nvSpPr>
        <p:spPr>
          <a:xfrm>
            <a:off x="16966463" y="5933191"/>
            <a:ext cx="2209886" cy="1412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7300">
                <a:solidFill>
                  <a:srgbClr val="FF1D00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r>
              <a:t>1976</a:t>
            </a:r>
          </a:p>
        </p:txBody>
      </p:sp>
      <p:sp>
        <p:nvSpPr>
          <p:cNvPr id="428" name="-"/>
          <p:cNvSpPr txBox="1"/>
          <p:nvPr/>
        </p:nvSpPr>
        <p:spPr>
          <a:xfrm>
            <a:off x="16610862" y="5933191"/>
            <a:ext cx="639252" cy="1412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7300">
                <a:solidFill>
                  <a:srgbClr val="FF1D00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r>
              <a:t>-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058" y="13086297"/>
            <a:ext cx="508495" cy="461366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Fondart 547745"/>
          <p:cNvSpPr txBox="1"/>
          <p:nvPr/>
        </p:nvSpPr>
        <p:spPr>
          <a:xfrm>
            <a:off x="698420" y="13266515"/>
            <a:ext cx="2462643" cy="360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l" defTabSz="1292319">
              <a:lnSpc>
                <a:spcPct val="80000"/>
              </a:lnSpc>
              <a:defRPr b="1" spc="-33" sz="1695">
                <a:solidFill>
                  <a:srgbClr val="000000"/>
                </a:solidFill>
              </a:defRPr>
            </a:lvl1pPr>
          </a:lstStyle>
          <a:p>
            <a:pPr/>
            <a:r>
              <a:t>Fondart 547745</a:t>
            </a:r>
          </a:p>
        </p:txBody>
      </p:sp>
      <p:sp>
        <p:nvSpPr>
          <p:cNvPr id="178" name="Obras de Especulación. Prototipos y Tipologías diseñadas y construidas por CORVI entre 1966 y 1972"/>
          <p:cNvSpPr txBox="1"/>
          <p:nvPr/>
        </p:nvSpPr>
        <p:spPr>
          <a:xfrm>
            <a:off x="2287484" y="13321451"/>
            <a:ext cx="5924805" cy="250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88875" indent="-88875" algn="l" defTabSz="449580">
              <a:defRPr sz="1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Obras de Especulación. Prototipos y Tipologías diseñadas y construidas por CORVI entre 1966 y 1972</a:t>
            </a:r>
          </a:p>
        </p:txBody>
      </p:sp>
      <p:pic>
        <p:nvPicPr>
          <p:cNvPr id="179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500312" y="343099"/>
            <a:ext cx="2633483" cy="6438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Sociología UV  - Logo 2021.jpg" descr="Sociología UV  - Logo 202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671421" y="343099"/>
            <a:ext cx="2705056" cy="643870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La Corporación de la Vivienda nace en 1953, como fusión de dos instituciones anteriores: la Caja de la Habitación Popular, y la Corporación de Reconstrucción y Auxilio, que fomentaban la edificación de vivienda de interés social."/>
          <p:cNvSpPr txBox="1"/>
          <p:nvPr/>
        </p:nvSpPr>
        <p:spPr>
          <a:xfrm>
            <a:off x="4279341" y="6005512"/>
            <a:ext cx="15825317" cy="1704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30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La Corporación de la Vivienda nace en 1953, como fusión de dos instituciones anteriores: la Caja de la Habitación Popular, y la Corporación de Reconstrucción y Auxilio, que fomentaban la edificación de vivienda de interés social. </a:t>
            </a:r>
          </a:p>
        </p:txBody>
      </p:sp>
      <p:sp>
        <p:nvSpPr>
          <p:cNvPr id="182" name="1953"/>
          <p:cNvSpPr txBox="1"/>
          <p:nvPr/>
        </p:nvSpPr>
        <p:spPr>
          <a:xfrm>
            <a:off x="11302262" y="2812384"/>
            <a:ext cx="1779475" cy="1171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5900">
                <a:solidFill>
                  <a:srgbClr val="FF1D00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r>
              <a:t>1953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058" y="13086297"/>
            <a:ext cx="508495" cy="461366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Fondart 547745"/>
          <p:cNvSpPr txBox="1"/>
          <p:nvPr/>
        </p:nvSpPr>
        <p:spPr>
          <a:xfrm>
            <a:off x="698420" y="13266515"/>
            <a:ext cx="2462643" cy="360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l" defTabSz="1292319">
              <a:lnSpc>
                <a:spcPct val="80000"/>
              </a:lnSpc>
              <a:defRPr b="1" spc="-33" sz="1695">
                <a:solidFill>
                  <a:srgbClr val="000000"/>
                </a:solidFill>
              </a:defRPr>
            </a:lvl1pPr>
          </a:lstStyle>
          <a:p>
            <a:pPr/>
            <a:r>
              <a:t>Fondart 547745</a:t>
            </a:r>
          </a:p>
        </p:txBody>
      </p:sp>
      <p:sp>
        <p:nvSpPr>
          <p:cNvPr id="186" name="Obras de Especulación. Prototipos y Tipologías diseñadas y construidas por CORVI entre 1966 y 1972"/>
          <p:cNvSpPr txBox="1"/>
          <p:nvPr/>
        </p:nvSpPr>
        <p:spPr>
          <a:xfrm>
            <a:off x="2287484" y="13321451"/>
            <a:ext cx="5924805" cy="250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88875" indent="-88875" algn="l" defTabSz="449580">
              <a:defRPr sz="1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Obras de Especulación. Prototipos y Tipologías diseñadas y construidas por CORVI entre 1966 y 1972</a:t>
            </a:r>
          </a:p>
        </p:txBody>
      </p:sp>
      <p:pic>
        <p:nvPicPr>
          <p:cNvPr id="187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500312" y="343099"/>
            <a:ext cx="2633483" cy="6438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Sociología UV  - Logo 2021.jpg" descr="Sociología UV  - Logo 202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671421" y="343099"/>
            <a:ext cx="2705056" cy="643870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La Corporación de la Vivienda nace en 1953, como fusión de dos instituciones anteriores: la Caja de la Habitación Popular, y la Corporación de Reconstrucción y Auxilio, que fomentaban la edificación de vivienda de interés social."/>
          <p:cNvSpPr txBox="1"/>
          <p:nvPr/>
        </p:nvSpPr>
        <p:spPr>
          <a:xfrm>
            <a:off x="4279341" y="3159711"/>
            <a:ext cx="15825317" cy="1704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30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La Corporación de la Vivienda nace en 1953, como fusión de dos instituciones anteriores: la Caja de la Habitación Popular, y la Corporación de Reconstrucción y Auxilio, que fomentaban la edificación de vivienda de interés social. </a:t>
            </a:r>
          </a:p>
        </p:txBody>
      </p:sp>
      <p:sp>
        <p:nvSpPr>
          <p:cNvPr id="190" name="1953"/>
          <p:cNvSpPr txBox="1"/>
          <p:nvPr/>
        </p:nvSpPr>
        <p:spPr>
          <a:xfrm>
            <a:off x="11302262" y="1397308"/>
            <a:ext cx="1779475" cy="1171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5900">
                <a:solidFill>
                  <a:srgbClr val="FF1D00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r>
              <a:t>1953</a:t>
            </a:r>
          </a:p>
        </p:txBody>
      </p:sp>
      <p:sp>
        <p:nvSpPr>
          <p:cNvPr id="191" name="Inicialmente, la CORVI implementó Planes Nacionales de Vivienda que lograron, hacia 1958 al construcción de 40 mil viviendas agrupadas en conjuntos habitacionales."/>
          <p:cNvSpPr txBox="1"/>
          <p:nvPr/>
        </p:nvSpPr>
        <p:spPr>
          <a:xfrm>
            <a:off x="4278495" y="5412754"/>
            <a:ext cx="15827010" cy="1184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30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Inicialmente, la CORVI implementó Planes Nacionales de Vivienda que lograron, hacia 1958 al construcción de 40 mil viviendas agrupadas en conjuntos habitacionales.</a:t>
            </a:r>
          </a:p>
        </p:txBody>
      </p:sp>
      <p:sp>
        <p:nvSpPr>
          <p:cNvPr id="192" name="Vivienda Mínima ampliable, de 25 m2"/>
          <p:cNvSpPr txBox="1"/>
          <p:nvPr/>
        </p:nvSpPr>
        <p:spPr>
          <a:xfrm>
            <a:off x="12572107" y="7377831"/>
            <a:ext cx="6987977" cy="663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30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Vivienda Mínima ampliable, de 25 m2</a:t>
            </a:r>
          </a:p>
        </p:txBody>
      </p:sp>
      <p:sp>
        <p:nvSpPr>
          <p:cNvPr id="193" name="Vivienda Campesina de Iniciativa Particular, de 50m2"/>
          <p:cNvSpPr txBox="1"/>
          <p:nvPr/>
        </p:nvSpPr>
        <p:spPr>
          <a:xfrm>
            <a:off x="12719050" y="9830653"/>
            <a:ext cx="9531747" cy="663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30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Vivienda Campesina de Iniciativa Particular, de 50m2</a:t>
            </a:r>
          </a:p>
        </p:txBody>
      </p:sp>
      <p:sp>
        <p:nvSpPr>
          <p:cNvPr id="194" name="Vivienda Mínima definitiva, de 50 m2"/>
          <p:cNvSpPr txBox="1"/>
          <p:nvPr/>
        </p:nvSpPr>
        <p:spPr>
          <a:xfrm>
            <a:off x="12721728" y="8619009"/>
            <a:ext cx="6688734" cy="663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30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Vivienda Mínima definitiva, de 50 m2</a:t>
            </a:r>
          </a:p>
        </p:txBody>
      </p:sp>
      <p:sp>
        <p:nvSpPr>
          <p:cNvPr id="195" name="Vivienda Económica de Estado, de 75 m2"/>
          <p:cNvSpPr txBox="1"/>
          <p:nvPr/>
        </p:nvSpPr>
        <p:spPr>
          <a:xfrm>
            <a:off x="12747128" y="11042250"/>
            <a:ext cx="7468395" cy="663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30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Vivienda Económica de Estado, de 75 m2</a:t>
            </a:r>
          </a:p>
        </p:txBody>
      </p:sp>
      <p:sp>
        <p:nvSpPr>
          <p:cNvPr id="196" name="Vivienda económica de iniciativa particular, de 100 m2."/>
          <p:cNvSpPr txBox="1"/>
          <p:nvPr/>
        </p:nvSpPr>
        <p:spPr>
          <a:xfrm>
            <a:off x="12681783" y="12273566"/>
            <a:ext cx="9606281" cy="663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just">
              <a:defRPr sz="30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Vivienda económica de iniciativa particular, de 100 m2. </a:t>
            </a:r>
          </a:p>
        </p:txBody>
      </p:sp>
      <p:sp>
        <p:nvSpPr>
          <p:cNvPr id="197" name="Estos planes contemplaban la construcción de 5 tipologías de vivienda:"/>
          <p:cNvSpPr txBox="1"/>
          <p:nvPr/>
        </p:nvSpPr>
        <p:spPr>
          <a:xfrm>
            <a:off x="4306035" y="9013152"/>
            <a:ext cx="7131799" cy="1184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30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Estos planes contemplaban la construcción de 5 tipologías de vivienda:</a:t>
            </a:r>
          </a:p>
        </p:txBody>
      </p:sp>
      <p:sp>
        <p:nvSpPr>
          <p:cNvPr id="198" name="Globo cuadrado"/>
          <p:cNvSpPr/>
          <p:nvPr/>
        </p:nvSpPr>
        <p:spPr>
          <a:xfrm>
            <a:off x="11612173" y="7550011"/>
            <a:ext cx="357982" cy="52248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403" y="0"/>
                </a:moveTo>
                <a:cubicBezTo>
                  <a:pt x="19869" y="0"/>
                  <a:pt x="19445" y="29"/>
                  <a:pt x="19445" y="66"/>
                </a:cubicBezTo>
                <a:lnTo>
                  <a:pt x="19445" y="8254"/>
                </a:lnTo>
                <a:lnTo>
                  <a:pt x="0" y="8765"/>
                </a:lnTo>
                <a:lnTo>
                  <a:pt x="19445" y="9275"/>
                </a:lnTo>
                <a:lnTo>
                  <a:pt x="19445" y="21533"/>
                </a:lnTo>
                <a:cubicBezTo>
                  <a:pt x="19445" y="21569"/>
                  <a:pt x="19869" y="21600"/>
                  <a:pt x="20403" y="21600"/>
                </a:cubicBezTo>
                <a:lnTo>
                  <a:pt x="20618" y="21600"/>
                </a:lnTo>
                <a:cubicBezTo>
                  <a:pt x="21152" y="21600"/>
                  <a:pt x="21600" y="21569"/>
                  <a:pt x="21600" y="21533"/>
                </a:cubicBezTo>
                <a:lnTo>
                  <a:pt x="21600" y="66"/>
                </a:lnTo>
                <a:cubicBezTo>
                  <a:pt x="21600" y="29"/>
                  <a:pt x="21152" y="0"/>
                  <a:pt x="20618" y="0"/>
                </a:cubicBezTo>
                <a:lnTo>
                  <a:pt x="20403" y="0"/>
                </a:lnTo>
                <a:close/>
              </a:path>
            </a:pathLst>
          </a:custGeom>
          <a:solidFill>
            <a:srgbClr val="FF1D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058" y="13086297"/>
            <a:ext cx="508495" cy="461366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Fondart 547745"/>
          <p:cNvSpPr txBox="1"/>
          <p:nvPr/>
        </p:nvSpPr>
        <p:spPr>
          <a:xfrm>
            <a:off x="698420" y="13266515"/>
            <a:ext cx="2462643" cy="360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l" defTabSz="1292319">
              <a:lnSpc>
                <a:spcPct val="80000"/>
              </a:lnSpc>
              <a:defRPr b="1" spc="-33" sz="1695">
                <a:solidFill>
                  <a:srgbClr val="000000"/>
                </a:solidFill>
              </a:defRPr>
            </a:lvl1pPr>
          </a:lstStyle>
          <a:p>
            <a:pPr/>
            <a:r>
              <a:t>Fondart 547745</a:t>
            </a:r>
          </a:p>
        </p:txBody>
      </p:sp>
      <p:sp>
        <p:nvSpPr>
          <p:cNvPr id="202" name="Obras de Especulación. Prototipos y Tipologías diseñadas y construidas por CORVI entre 1966 y 1972"/>
          <p:cNvSpPr txBox="1"/>
          <p:nvPr/>
        </p:nvSpPr>
        <p:spPr>
          <a:xfrm>
            <a:off x="2287484" y="13321451"/>
            <a:ext cx="5924805" cy="250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88875" indent="-88875" algn="l" defTabSz="449580">
              <a:defRPr sz="1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Obras de Especulación. Prototipos y Tipologías diseñadas y construidas por CORVI entre 1966 y 1972</a:t>
            </a:r>
          </a:p>
        </p:txBody>
      </p:sp>
      <p:pic>
        <p:nvPicPr>
          <p:cNvPr id="203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500312" y="343099"/>
            <a:ext cx="2633483" cy="6438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Sociología UV  - Logo 2021.jpg" descr="Sociología UV  - Logo 202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671421" y="343099"/>
            <a:ext cx="2705056" cy="643870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La Corporación de la Vivienda nace en 1953, como fusión de dos instituciones anteriores: la Caja de la Habitación Popular, y la Corporación de Reconstrucción y Auxilio, que fomentaban la edificación de vivienda de interés social."/>
          <p:cNvSpPr txBox="1"/>
          <p:nvPr/>
        </p:nvSpPr>
        <p:spPr>
          <a:xfrm>
            <a:off x="4279341" y="2368183"/>
            <a:ext cx="15825317" cy="1704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30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La Corporación de la Vivienda nace en 1953, como fusión de dos instituciones anteriores: la Caja de la Habitación Popular, y la Corporación de Reconstrucción y Auxilio, que fomentaban la edificación de vivienda de interés social. </a:t>
            </a:r>
          </a:p>
        </p:txBody>
      </p:sp>
      <p:sp>
        <p:nvSpPr>
          <p:cNvPr id="206" name="1953"/>
          <p:cNvSpPr txBox="1"/>
          <p:nvPr/>
        </p:nvSpPr>
        <p:spPr>
          <a:xfrm>
            <a:off x="11302262" y="697218"/>
            <a:ext cx="1779475" cy="1171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5900">
                <a:solidFill>
                  <a:srgbClr val="FF1D00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r>
              <a:t>1953</a:t>
            </a:r>
          </a:p>
        </p:txBody>
      </p:sp>
      <p:sp>
        <p:nvSpPr>
          <p:cNvPr id="207" name="Inicialmente, la CORVI implementó Planes Nacionales de Vivienda que lograron, hacia 1958 al construcción de 40 mil viviendas agrupadas en conjuntos habitacionales. Estos planes contemplaban la construcción de 5 tipologías de vivienda: mínima ampliable, d"/>
          <p:cNvSpPr txBox="1"/>
          <p:nvPr/>
        </p:nvSpPr>
        <p:spPr>
          <a:xfrm>
            <a:off x="4382764" y="4159732"/>
            <a:ext cx="15827010" cy="3267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30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Inicialmente, la CORVI implementó Planes Nacionales de Vivienda que lograron, hacia 1958 al construcción de 40 mil viviendas agrupadas en conjuntos habitacionales. Estos planes contemplaban la construcción de 5 tipologías de vivienda: mínima ampliable, de 25 metros cuadrados (m2) de superficie; mínima definitiva, de 50 m2; vivienda económica de Estado, de 75 m2; vivienda campesina de iniciativa particular, de 50m2 y vivienda económica de iniciativa particular, de 100 m2. </a:t>
            </a:r>
          </a:p>
        </p:txBody>
      </p:sp>
      <p:sp>
        <p:nvSpPr>
          <p:cNvPr id="208" name="Estas tipologías era diseñadas y construidas por privados, en especial por empresas asociadas a la Cámara Chilena de la Construcción y bajo estándares que permitían la construcción grandes conjuntos de viviendas con soluciones diferentes entre sí, como l"/>
          <p:cNvSpPr txBox="1"/>
          <p:nvPr/>
        </p:nvSpPr>
        <p:spPr>
          <a:xfrm>
            <a:off x="4341597" y="5070513"/>
            <a:ext cx="15909343" cy="2746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30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Estas tipologías era diseñadas y construidas por privados, en especial por empresas asociadas a la Cámara Chilena de la Construcción y bajo estándares que permitían la construcción grandes conjuntos de viviendas con soluciones diferentes entre sí, como la Población Juan Antonio Ríos y la Población Miguel Dávila en Santiago, que incluían casas y colectivos de vivienda en altura.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058" y="13086297"/>
            <a:ext cx="508495" cy="461366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Fondart 547745"/>
          <p:cNvSpPr txBox="1"/>
          <p:nvPr/>
        </p:nvSpPr>
        <p:spPr>
          <a:xfrm>
            <a:off x="698420" y="13266515"/>
            <a:ext cx="2462643" cy="360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l" defTabSz="1292319">
              <a:lnSpc>
                <a:spcPct val="80000"/>
              </a:lnSpc>
              <a:defRPr b="1" spc="-33" sz="1695">
                <a:solidFill>
                  <a:srgbClr val="000000"/>
                </a:solidFill>
              </a:defRPr>
            </a:lvl1pPr>
          </a:lstStyle>
          <a:p>
            <a:pPr/>
            <a:r>
              <a:t>Fondart 547745</a:t>
            </a:r>
          </a:p>
        </p:txBody>
      </p:sp>
      <p:sp>
        <p:nvSpPr>
          <p:cNvPr id="212" name="Obras de Especulación. Prototipos y Tipologías diseñadas y construidas por CORVI entre 1966 y 1972"/>
          <p:cNvSpPr txBox="1"/>
          <p:nvPr/>
        </p:nvSpPr>
        <p:spPr>
          <a:xfrm>
            <a:off x="2287484" y="13321451"/>
            <a:ext cx="5924805" cy="250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88875" indent="-88875" algn="l" defTabSz="449580">
              <a:defRPr sz="1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Obras de Especulación. Prototipos y Tipologías diseñadas y construidas por CORVI entre 1966 y 1972</a:t>
            </a:r>
          </a:p>
        </p:txBody>
      </p:sp>
      <p:pic>
        <p:nvPicPr>
          <p:cNvPr id="213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500312" y="343099"/>
            <a:ext cx="2633483" cy="6438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Sociología UV  - Logo 2021.jpg" descr="Sociología UV  - Logo 202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671421" y="343099"/>
            <a:ext cx="2705056" cy="643870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La Corporación de la Vivienda nace en 1953, como fusión de dos instituciones anteriores: la Caja de la Habitación Popular, y la Corporación de Reconstrucción y Auxilio, que fomentaban la edificación de vivienda de interés social."/>
          <p:cNvSpPr txBox="1"/>
          <p:nvPr/>
        </p:nvSpPr>
        <p:spPr>
          <a:xfrm>
            <a:off x="4331053" y="1904292"/>
            <a:ext cx="15827008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La Corporación de la Vivienda nace en 1953, como fusión de dos instituciones anteriores: la Caja de la Habitación Popular, y la Corporación de Reconstrucción y Auxilio, que fomentaban la edificación de vivienda de interés social. </a:t>
            </a:r>
          </a:p>
        </p:txBody>
      </p:sp>
      <p:sp>
        <p:nvSpPr>
          <p:cNvPr id="216" name="1953"/>
          <p:cNvSpPr txBox="1"/>
          <p:nvPr/>
        </p:nvSpPr>
        <p:spPr>
          <a:xfrm>
            <a:off x="11302262" y="697218"/>
            <a:ext cx="1779475" cy="1171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5900">
                <a:solidFill>
                  <a:srgbClr val="FF1D00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r>
              <a:t>1953</a:t>
            </a:r>
          </a:p>
        </p:txBody>
      </p:sp>
      <p:sp>
        <p:nvSpPr>
          <p:cNvPr id="217" name="Inicialmente, la CORVI implementó Planes Nacionales de Vivienda que lograron, hacia 1958 al construcción de 40 mil viviendas agrupadas en conjuntos habitacionales. Estos planes contemplaban la construcción de 5 tipologías de vivienda: mínima ampliable, d"/>
          <p:cNvSpPr txBox="1"/>
          <p:nvPr/>
        </p:nvSpPr>
        <p:spPr>
          <a:xfrm>
            <a:off x="4382764" y="2844666"/>
            <a:ext cx="15827010" cy="1666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Inicialmente, la CORVI implementó Planes Nacionales de Vivienda que lograron, hacia 1958 al construcción de 40 mil viviendas agrupadas en conjuntos habitacionales. Estos planes contemplaban la construcción de 5 tipologías de vivienda: mínima ampliable, de 25 metros cuadrados (m2) de superficie; mínima definitiva, de 50 m2; vivienda económica de Estado, de 75 m2; vivienda campesina de iniciativa particular, de 50m2 y vivienda económica de iniciativa particular, de 100 m2. </a:t>
            </a:r>
          </a:p>
        </p:txBody>
      </p:sp>
      <p:sp>
        <p:nvSpPr>
          <p:cNvPr id="218" name="Estas tipologías era diseñadas y construidas por privados, en especial por empresas asociadas a la Cámara Chilena de la Construcción y bajo estándares que permitían la construcción grandes conjuntos de viviendas con soluciones diferentes entre sí, como l"/>
          <p:cNvSpPr txBox="1"/>
          <p:nvPr/>
        </p:nvSpPr>
        <p:spPr>
          <a:xfrm>
            <a:off x="4289885" y="9343661"/>
            <a:ext cx="15909343" cy="2746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30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Estas tipologías era diseñadas y construidas por privados, en especial por empresas asociadas a la Cámara Chilena de la Construcción y bajo estándares que permitían la construcción grandes conjuntos de viviendas con soluciones diferentes entre sí, como la Población Juan Antonio Ríos y la Población Miguel Dávila en Santiago, que incluían casas y colectivos de vivienda en altura.</a:t>
            </a:r>
          </a:p>
        </p:txBody>
      </p:sp>
      <p:pic>
        <p:nvPicPr>
          <p:cNvPr id="219" name="Imagen" descr="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59715" y="1904292"/>
            <a:ext cx="8981572" cy="673281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177800" dir="5400000">
              <a:srgbClr val="000000">
                <a:alpha val="70000"/>
              </a:srgbClr>
            </a:outerShdw>
          </a:effectLst>
        </p:spPr>
      </p:pic>
      <p:sp>
        <p:nvSpPr>
          <p:cNvPr id="220" name="Fuente: https://www.independenciapatrimonial.cl/poblacion-juan-antonio-rios/"/>
          <p:cNvSpPr txBox="1"/>
          <p:nvPr/>
        </p:nvSpPr>
        <p:spPr>
          <a:xfrm>
            <a:off x="2038506" y="8749809"/>
            <a:ext cx="5033620" cy="333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100">
                <a:solidFill>
                  <a:srgbClr val="000000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r>
              <a:t>Fuente: https://www.independenciapatrimonial.cl/poblacion-juan-antonio-rios/</a:t>
            </a:r>
          </a:p>
        </p:txBody>
      </p:sp>
      <p:sp>
        <p:nvSpPr>
          <p:cNvPr id="221" name="Fuente: https://www.pedroaguirrecerda.cl/w15/?p=6015"/>
          <p:cNvSpPr txBox="1"/>
          <p:nvPr/>
        </p:nvSpPr>
        <p:spPr>
          <a:xfrm>
            <a:off x="19362643" y="8749809"/>
            <a:ext cx="3619298" cy="333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100">
                <a:solidFill>
                  <a:srgbClr val="000000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r>
              <a:t>Fuente: https://www.pedroaguirrecerda.cl/w15/?p=6015</a:t>
            </a:r>
          </a:p>
        </p:txBody>
      </p:sp>
      <p:pic>
        <p:nvPicPr>
          <p:cNvPr id="222" name="Imagen" descr="Imagen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181212" y="1904292"/>
            <a:ext cx="11835270" cy="6657340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177800" dir="5400000">
              <a:srgbClr val="000000">
                <a:alpha val="70000"/>
              </a:srgbClr>
            </a:outerShdw>
          </a:effectLst>
        </p:spPr>
      </p:pic>
      <p:sp>
        <p:nvSpPr>
          <p:cNvPr id="223" name="Población Miguel Dávila"/>
          <p:cNvSpPr txBox="1"/>
          <p:nvPr/>
        </p:nvSpPr>
        <p:spPr>
          <a:xfrm>
            <a:off x="18062320" y="2024942"/>
            <a:ext cx="4446398" cy="663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just">
              <a:defRPr sz="30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Población Miguel Dávila</a:t>
            </a:r>
          </a:p>
        </p:txBody>
      </p:sp>
      <p:sp>
        <p:nvSpPr>
          <p:cNvPr id="224" name="Población Juan Antonio Ríos"/>
          <p:cNvSpPr txBox="1"/>
          <p:nvPr/>
        </p:nvSpPr>
        <p:spPr>
          <a:xfrm>
            <a:off x="2468655" y="2024942"/>
            <a:ext cx="5234306" cy="663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just">
              <a:defRPr sz="30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Población Juan Antonio Ríos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058" y="13086297"/>
            <a:ext cx="508495" cy="461366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Fondart 547745"/>
          <p:cNvSpPr txBox="1"/>
          <p:nvPr/>
        </p:nvSpPr>
        <p:spPr>
          <a:xfrm>
            <a:off x="698420" y="13266515"/>
            <a:ext cx="2462643" cy="360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l" defTabSz="1292319">
              <a:lnSpc>
                <a:spcPct val="80000"/>
              </a:lnSpc>
              <a:defRPr b="1" spc="-33" sz="1695">
                <a:solidFill>
                  <a:srgbClr val="000000"/>
                </a:solidFill>
              </a:defRPr>
            </a:lvl1pPr>
          </a:lstStyle>
          <a:p>
            <a:pPr/>
            <a:r>
              <a:t>Fondart 547745</a:t>
            </a:r>
          </a:p>
        </p:txBody>
      </p:sp>
      <p:sp>
        <p:nvSpPr>
          <p:cNvPr id="228" name="Obras de Especulación. Prototipos y Tipologías diseñadas y construidas por CORVI entre 1966 y 1972"/>
          <p:cNvSpPr txBox="1"/>
          <p:nvPr/>
        </p:nvSpPr>
        <p:spPr>
          <a:xfrm>
            <a:off x="2287484" y="13321451"/>
            <a:ext cx="5924805" cy="250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88875" indent="-88875" algn="l" defTabSz="449580">
              <a:defRPr sz="1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Obras de Especulación. Prototipos y Tipologías diseñadas y construidas por CORVI entre 1966 y 1972</a:t>
            </a:r>
          </a:p>
        </p:txBody>
      </p:sp>
      <p:pic>
        <p:nvPicPr>
          <p:cNvPr id="229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500312" y="343099"/>
            <a:ext cx="2633483" cy="6438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Sociología UV  - Logo 2021.jpg" descr="Sociología UV  - Logo 202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671421" y="343099"/>
            <a:ext cx="2705056" cy="643870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1959"/>
          <p:cNvSpPr txBox="1"/>
          <p:nvPr/>
        </p:nvSpPr>
        <p:spPr>
          <a:xfrm>
            <a:off x="11302262" y="5419104"/>
            <a:ext cx="1779475" cy="1171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5900">
                <a:solidFill>
                  <a:srgbClr val="FF1D00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r>
              <a:t>1959</a:t>
            </a:r>
          </a:p>
        </p:txBody>
      </p:sp>
      <p:sp>
        <p:nvSpPr>
          <p:cNvPr id="232" name="EL DFL2 promovió la participación de empresas privadas en el diseño y construcción de viviendas económicas, por medio de préstamos especiales, exenciones tributarias y devolución de impuestos de compraventa, pero también amplió las funciones de CORVI y s"/>
          <p:cNvSpPr txBox="1"/>
          <p:nvPr/>
        </p:nvSpPr>
        <p:spPr>
          <a:xfrm>
            <a:off x="4279341" y="6765894"/>
            <a:ext cx="15825317" cy="2225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just">
              <a:defRPr sz="30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EL </a:t>
            </a:r>
            <a:r>
              <a:rPr>
                <a:latin typeface="Avenir Black"/>
                <a:ea typeface="Avenir Black"/>
                <a:cs typeface="Avenir Black"/>
                <a:sym typeface="Avenir Black"/>
              </a:rPr>
              <a:t>DFL2 </a:t>
            </a:r>
            <a:r>
              <a:t>promovió la participación de empresas privadas en el diseño y construcción de viviendas económicas, por medio de préstamos especiales, exenciones tributarias y devolución de impuestos de compraventa, pero también amplió las funciones de CORVI y sus departamentos técnicos y de arquitectura.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prism dir="l" isContent="1" isInverted="0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058" y="13086297"/>
            <a:ext cx="508495" cy="461366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Fondart 547745"/>
          <p:cNvSpPr txBox="1"/>
          <p:nvPr/>
        </p:nvSpPr>
        <p:spPr>
          <a:xfrm>
            <a:off x="698420" y="13266515"/>
            <a:ext cx="2462643" cy="360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l" defTabSz="1292319">
              <a:lnSpc>
                <a:spcPct val="80000"/>
              </a:lnSpc>
              <a:defRPr b="1" spc="-33" sz="1695">
                <a:solidFill>
                  <a:srgbClr val="000000"/>
                </a:solidFill>
              </a:defRPr>
            </a:lvl1pPr>
          </a:lstStyle>
          <a:p>
            <a:pPr/>
            <a:r>
              <a:t>Fondart 547745</a:t>
            </a:r>
          </a:p>
        </p:txBody>
      </p:sp>
      <p:sp>
        <p:nvSpPr>
          <p:cNvPr id="236" name="Obras de Especulación. Prototipos y Tipologías diseñadas y construidas por CORVI entre 1966 y 1972"/>
          <p:cNvSpPr txBox="1"/>
          <p:nvPr/>
        </p:nvSpPr>
        <p:spPr>
          <a:xfrm>
            <a:off x="2287484" y="13321451"/>
            <a:ext cx="5924805" cy="250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88875" indent="-88875" algn="l" defTabSz="449580">
              <a:defRPr sz="1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Obras de Especulación. Prototipos y Tipologías diseñadas y construidas por CORVI entre 1966 y 1972</a:t>
            </a:r>
          </a:p>
        </p:txBody>
      </p:sp>
      <p:pic>
        <p:nvPicPr>
          <p:cNvPr id="237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500312" y="343099"/>
            <a:ext cx="2633483" cy="6438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Sociología UV  - Logo 2021.jpg" descr="Sociología UV  - Logo 202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671421" y="343099"/>
            <a:ext cx="2705056" cy="643870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En 1959, en medio de una crisis de edificación de viviendas de interés social, se promulgó el Decreto con Fuerza de Ley Nº 2 (DFL2), que modificó las tareas de CORVI y dio pié al Plan Habitacional."/>
          <p:cNvSpPr txBox="1"/>
          <p:nvPr/>
        </p:nvSpPr>
        <p:spPr>
          <a:xfrm>
            <a:off x="4279341" y="6005512"/>
            <a:ext cx="15825317" cy="1704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30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En 1959, en medio de una crisis de edificación de viviendas de interés social, se promulgó el Decreto con Fuerza de Ley Nº 2 (DFL2), que modificó las tareas de CORVI y dio pié al Plan Habitacional.</a:t>
            </a:r>
          </a:p>
        </p:txBody>
      </p:sp>
      <p:sp>
        <p:nvSpPr>
          <p:cNvPr id="240" name="1959"/>
          <p:cNvSpPr txBox="1"/>
          <p:nvPr/>
        </p:nvSpPr>
        <p:spPr>
          <a:xfrm>
            <a:off x="11302262" y="2812384"/>
            <a:ext cx="1779475" cy="1171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5900">
                <a:solidFill>
                  <a:srgbClr val="FF1D00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r>
              <a:t>1959</a:t>
            </a:r>
          </a:p>
        </p:txBody>
      </p:sp>
      <p:sp>
        <p:nvSpPr>
          <p:cNvPr id="241" name="EL DFL2 promovió la participación de empresas privadas en el diseño y construcción de viviendas económicas, por medio de préstamos especiales, exenciones tributarias y devolución de impuestos de compraventa, pero también amplió las funciones de CORVI y s"/>
          <p:cNvSpPr txBox="1"/>
          <p:nvPr/>
        </p:nvSpPr>
        <p:spPr>
          <a:xfrm>
            <a:off x="4175072" y="8389508"/>
            <a:ext cx="15825317" cy="2225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just">
              <a:defRPr sz="30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EL </a:t>
            </a:r>
            <a:r>
              <a:rPr>
                <a:latin typeface="Avenir Black"/>
                <a:ea typeface="Avenir Black"/>
                <a:cs typeface="Avenir Black"/>
                <a:sym typeface="Avenir Black"/>
              </a:rPr>
              <a:t>DFL2 </a:t>
            </a:r>
            <a:r>
              <a:t>promovió la participación de empresas privadas en el diseño y construcción de viviendas económicas, por medio de préstamos especiales, exenciones tributarias y devolución de impuestos de compraventa, pero también amplió las funciones de CORVI y sus departamentos técnicos y de arquitectura.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058" y="13086297"/>
            <a:ext cx="508495" cy="461366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Fondart 547745"/>
          <p:cNvSpPr txBox="1"/>
          <p:nvPr/>
        </p:nvSpPr>
        <p:spPr>
          <a:xfrm>
            <a:off x="698420" y="13266515"/>
            <a:ext cx="2462643" cy="360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l" defTabSz="1292319">
              <a:lnSpc>
                <a:spcPct val="80000"/>
              </a:lnSpc>
              <a:defRPr b="1" spc="-33" sz="1695">
                <a:solidFill>
                  <a:srgbClr val="000000"/>
                </a:solidFill>
              </a:defRPr>
            </a:lvl1pPr>
          </a:lstStyle>
          <a:p>
            <a:pPr/>
            <a:r>
              <a:t>Fondart 547745</a:t>
            </a:r>
          </a:p>
        </p:txBody>
      </p:sp>
      <p:sp>
        <p:nvSpPr>
          <p:cNvPr id="245" name="Obras de Especulación. Prototipos y Tipologías diseñadas y construidas por CORVI entre 1966 y 1972"/>
          <p:cNvSpPr txBox="1"/>
          <p:nvPr/>
        </p:nvSpPr>
        <p:spPr>
          <a:xfrm>
            <a:off x="2287484" y="13321451"/>
            <a:ext cx="5924805" cy="250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88875" indent="-88875" algn="l" defTabSz="449580">
              <a:defRPr sz="1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Obras de Especulación. Prototipos y Tipologías diseñadas y construidas por CORVI entre 1966 y 1972</a:t>
            </a:r>
          </a:p>
        </p:txBody>
      </p:sp>
      <p:pic>
        <p:nvPicPr>
          <p:cNvPr id="246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500312" y="343099"/>
            <a:ext cx="2633483" cy="6438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Sociología UV  - Logo 2021.jpg" descr="Sociología UV  - Logo 202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671421" y="343099"/>
            <a:ext cx="2705056" cy="643870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En 1959, en medio de una crisis de edificación de viviendas de interés social, se promulgó el Decreto con Fuerza de Ley Nº 2 (DFL2), que modificó las tareas de CORVI y dio pié al Plan Habitacional."/>
          <p:cNvSpPr txBox="1"/>
          <p:nvPr/>
        </p:nvSpPr>
        <p:spPr>
          <a:xfrm>
            <a:off x="4145281" y="2847657"/>
            <a:ext cx="15825317" cy="1704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just">
              <a:defRPr sz="30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En 1959, en medio de una crisis de edificación de viviendas de interés social, se promulgó el Decreto con Fuerza de Ley Nº 2 (</a:t>
            </a:r>
            <a:r>
              <a:rPr>
                <a:solidFill>
                  <a:srgbClr val="FF1D00"/>
                </a:solidFill>
                <a:latin typeface="Avenir Heavy"/>
                <a:ea typeface="Avenir Heavy"/>
                <a:cs typeface="Avenir Heavy"/>
                <a:sym typeface="Avenir Heavy"/>
              </a:rPr>
              <a:t>DFL2</a:t>
            </a:r>
            <a:r>
              <a:t>), que modificó las tareas de CORVI y dio pié al Plan Habitacional.</a:t>
            </a:r>
          </a:p>
        </p:txBody>
      </p:sp>
      <p:sp>
        <p:nvSpPr>
          <p:cNvPr id="249" name="1959"/>
          <p:cNvSpPr txBox="1"/>
          <p:nvPr/>
        </p:nvSpPr>
        <p:spPr>
          <a:xfrm>
            <a:off x="11302262" y="1150292"/>
            <a:ext cx="1779475" cy="1171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5900">
                <a:solidFill>
                  <a:srgbClr val="FF1D00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r>
              <a:t>1959</a:t>
            </a:r>
          </a:p>
        </p:txBody>
      </p:sp>
      <p:sp>
        <p:nvSpPr>
          <p:cNvPr id="250" name="El DFL2 se entiende como &quot;viviendas económicas&quot;, aquellas que consideran como mínimo: sala de estar, cocina, servicios higiénicos y dos dormitorios. La superficie mínima era de 35 m2, pero se permitieron de 25 m2, con solo un dormitorio. La superficie má"/>
          <p:cNvSpPr txBox="1"/>
          <p:nvPr/>
        </p:nvSpPr>
        <p:spPr>
          <a:xfrm>
            <a:off x="4279341" y="8128448"/>
            <a:ext cx="15825317" cy="2225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just">
              <a:defRPr sz="30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El </a:t>
            </a:r>
            <a:r>
              <a:rPr>
                <a:latin typeface="Avenir Black"/>
                <a:ea typeface="Avenir Black"/>
                <a:cs typeface="Avenir Black"/>
                <a:sym typeface="Avenir Black"/>
              </a:rPr>
              <a:t>DFL2</a:t>
            </a:r>
            <a:r>
              <a:t> se entiende como "</a:t>
            </a:r>
            <a:r>
              <a:rPr>
                <a:solidFill>
                  <a:srgbClr val="56B6B6"/>
                </a:solidFill>
                <a:latin typeface="Avenir Heavy"/>
                <a:ea typeface="Avenir Heavy"/>
                <a:cs typeface="Avenir Heavy"/>
                <a:sym typeface="Avenir Heavy"/>
              </a:rPr>
              <a:t>viviendas económicas</a:t>
            </a:r>
            <a:r>
              <a:t>", aquellas que consideran como mínimo: </a:t>
            </a:r>
            <a:r>
              <a:rPr>
                <a:solidFill>
                  <a:srgbClr val="56B6B6"/>
                </a:solidFill>
                <a:latin typeface="Avenir Heavy"/>
                <a:ea typeface="Avenir Heavy"/>
                <a:cs typeface="Avenir Heavy"/>
                <a:sym typeface="Avenir Heavy"/>
              </a:rPr>
              <a:t>sala de estar, cocina, servicios higiénicos y dos dormitorios</a:t>
            </a:r>
            <a:r>
              <a:t>. La superficie mínima era de </a:t>
            </a:r>
            <a:r>
              <a:rPr>
                <a:solidFill>
                  <a:srgbClr val="FF2600"/>
                </a:solidFill>
                <a:latin typeface="Avenir Black"/>
                <a:ea typeface="Avenir Black"/>
                <a:cs typeface="Avenir Black"/>
                <a:sym typeface="Avenir Black"/>
              </a:rPr>
              <a:t>35 m2</a:t>
            </a:r>
            <a:r>
              <a:t>, pero se permitieron de </a:t>
            </a:r>
            <a:r>
              <a:rPr>
                <a:latin typeface="Avenir Black"/>
                <a:ea typeface="Avenir Black"/>
                <a:cs typeface="Avenir Black"/>
                <a:sym typeface="Avenir Black"/>
              </a:rPr>
              <a:t>25 m2</a:t>
            </a:r>
            <a:r>
              <a:t>, con solo un dormitorio. La superficie máxima es de  </a:t>
            </a:r>
            <a:r>
              <a:rPr>
                <a:solidFill>
                  <a:srgbClr val="FF2600"/>
                </a:solidFill>
                <a:latin typeface="Avenir Black"/>
                <a:ea typeface="Avenir Black"/>
                <a:cs typeface="Avenir Black"/>
                <a:sym typeface="Avenir Black"/>
              </a:rPr>
              <a:t>140 m2.</a:t>
            </a:r>
          </a:p>
        </p:txBody>
      </p:sp>
      <p:sp>
        <p:nvSpPr>
          <p:cNvPr id="251" name="Un conjunto de incentivos para promover la participación de empresas privadas en la construcción de viviendas sociales, financiarlas mediante el ahorro previsional y estratificarlas de acuerdo a las posibilidades económicas de las personas beneficiarias."/>
          <p:cNvSpPr txBox="1"/>
          <p:nvPr/>
        </p:nvSpPr>
        <p:spPr>
          <a:xfrm>
            <a:off x="8204703" y="4484351"/>
            <a:ext cx="11726886" cy="2746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30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Un conjunto de incentivos para promover la participación de empresas privadas en la construcción de viviendas sociales, financiarlas mediante el ahorro previsional y estratificarlas de acuerdo a las posibilidades económicas de las personas beneficiarias.</a:t>
            </a:r>
          </a:p>
        </p:txBody>
      </p:sp>
      <p:sp>
        <p:nvSpPr>
          <p:cNvPr id="252" name="EL DFL2 promovió la participación de empresas privadas en el diseño y construcción de viviendas económicas, por medio de préstamos especiales, exenciones tributarias y devolución de impuestos de compraventa, pero también amplió las funciones de CORVI y s"/>
          <p:cNvSpPr txBox="1"/>
          <p:nvPr/>
        </p:nvSpPr>
        <p:spPr>
          <a:xfrm>
            <a:off x="4279341" y="10728108"/>
            <a:ext cx="15825317" cy="2225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just">
              <a:defRPr sz="30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EL </a:t>
            </a:r>
            <a:r>
              <a:rPr>
                <a:latin typeface="Avenir Black"/>
                <a:ea typeface="Avenir Black"/>
                <a:cs typeface="Avenir Black"/>
                <a:sym typeface="Avenir Black"/>
              </a:rPr>
              <a:t>DFL2 </a:t>
            </a:r>
            <a:r>
              <a:t>promovió la participación de empresas privadas en el diseño y construcción de viviendas económicas, por medio de préstamos especiales, exenciones tributarias y devolución de impuestos de compraventa, pero también amplió las funciones de CORVI y sus departamentos técnicos y de arquitectura. </a:t>
            </a:r>
          </a:p>
        </p:txBody>
      </p:sp>
      <p:pic>
        <p:nvPicPr>
          <p:cNvPr id="254" name="Línea de conexión" descr="Línea de conexión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86246" y="4610157"/>
            <a:ext cx="1885334" cy="17938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243833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243833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